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fntdata" ContentType="application/x-fontdata"/>
  <Default Extension="xml" ContentType="application/xml"/>
  <Default Extension="jpg" ContentType="image/jpe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7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2.xml" ContentType="application/vnd.openxmlformats-officedocument.presentationml.notesSlide+xml"/>
  <Override PartName="/ppt/slideMasters/slideMaster2.xml" ContentType="application/vnd.openxmlformats-officedocument.presentationml.slideMaster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8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tadata" ContentType="application/binary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1" r:id="rId2"/>
  </p:sldMasterIdLst>
  <p:notesMasterIdLst>
    <p:notesMasterId r:id="rId12"/>
  </p:notesMasterIdLst>
  <p:sldIdLst>
    <p:sldId id="400" r:id="rId3"/>
    <p:sldId id="551" r:id="rId4"/>
    <p:sldId id="550" r:id="rId5"/>
    <p:sldId id="549" r:id="rId6"/>
    <p:sldId id="548" r:id="rId7"/>
    <p:sldId id="547" r:id="rId8"/>
    <p:sldId id="260" r:id="rId9"/>
    <p:sldId id="546" r:id="rId10"/>
    <p:sldId id="267" r:id="rId11"/>
  </p:sldIdLst>
  <p:sldSz cx="12192000" cy="6858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Roboto" panose="02000000000000000000" pitchFamily="2" charset="0"/>
      <p:regular r:id="rId17"/>
      <p:bold r:id="rId18"/>
      <p:italic r:id="rId19"/>
      <p:boldItalic r:id="rId20"/>
    </p:embeddedFont>
    <p:embeddedFont>
      <p:font typeface="Roboto Black" panose="020F0502020204030204" pitchFamily="34" charset="0"/>
      <p:bold r:id="rId21"/>
      <p:italic r:id="rId22"/>
      <p:boldItalic r:id="rId23"/>
    </p:embeddedFont>
    <p:embeddedFont>
      <p:font typeface="Roboto Light" panose="020F0302020204030204" pitchFamily="34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52" roundtripDataSignature="AMtx7mi8B42Ap9mCPBe738aazsPpbVfoW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04"/>
    <p:restoredTop sz="89660" autoAdjust="0"/>
  </p:normalViewPr>
  <p:slideViewPr>
    <p:cSldViewPr snapToGrid="0">
      <p:cViewPr varScale="1">
        <p:scale>
          <a:sx n="114" d="100"/>
          <a:sy n="114" d="100"/>
        </p:scale>
        <p:origin x="904" y="17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1.xml"/><Relationship Id="rId21" Type="http://schemas.openxmlformats.org/officeDocument/2006/relationships/font" Target="fonts/font9.fntdata"/><Relationship Id="rId55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59" Type="http://schemas.openxmlformats.org/officeDocument/2006/relationships/customXml" Target="../customXml/item3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2.fntdata"/><Relationship Id="rId53" Type="http://schemas.openxmlformats.org/officeDocument/2006/relationships/presProps" Target="presProps.xml"/><Relationship Id="rId58" Type="http://schemas.openxmlformats.org/officeDocument/2006/relationships/customXml" Target="../customXml/item2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57" Type="http://schemas.openxmlformats.org/officeDocument/2006/relationships/customXml" Target="../customXml/item1.xml"/><Relationship Id="rId10" Type="http://schemas.openxmlformats.org/officeDocument/2006/relationships/slide" Target="slides/slide8.xml"/><Relationship Id="rId19" Type="http://schemas.openxmlformats.org/officeDocument/2006/relationships/font" Target="fonts/font7.fntdata"/><Relationship Id="rId52" Type="http://customschemas.google.com/relationships/presentationmetadata" Target="meta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56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049876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127227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294032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GB" dirty="0">
              <a:latin typeface="+mn-lt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605198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2" name="Google Shape;132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i="0" u="none" strike="noStrike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133" name="Google Shape;133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pPr algn="l">
              <a:buFont typeface="Arial" panose="020B0604020202020204" pitchFamily="34" charset="0"/>
              <a:buChar char="•"/>
            </a:pPr>
            <a:endParaRPr lang="en-US" sz="1200" b="0" i="0" dirty="0">
              <a:solidFill>
                <a:srgbClr val="333333"/>
              </a:solidFill>
              <a:effectLst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722716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dirty="0"/>
          </a:p>
        </p:txBody>
      </p:sp>
      <p:sp>
        <p:nvSpPr>
          <p:cNvPr id="141" name="Google Shape;14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0" name="Google Shape;220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dirty="0"/>
          </a:p>
        </p:txBody>
      </p:sp>
      <p:sp>
        <p:nvSpPr>
          <p:cNvPr id="221" name="Google Shape;221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bg>
      <p:bgPr>
        <a:solidFill>
          <a:srgbClr val="FFFFFF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5"/>
          <p:cNvSpPr txBox="1">
            <a:spLocks noGrp="1"/>
          </p:cNvSpPr>
          <p:nvPr>
            <p:ph type="title"/>
          </p:nvPr>
        </p:nvSpPr>
        <p:spPr>
          <a:xfrm>
            <a:off x="823567" y="484654"/>
            <a:ext cx="10077898" cy="674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Roboto"/>
              <a:buNone/>
              <a:defRPr sz="3600" b="1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21" name="Google Shape;21;p15"/>
          <p:cNvCxnSpPr/>
          <p:nvPr/>
        </p:nvCxnSpPr>
        <p:spPr>
          <a:xfrm>
            <a:off x="646762" y="484654"/>
            <a:ext cx="0" cy="674221"/>
          </a:xfrm>
          <a:prstGeom prst="straightConnector1">
            <a:avLst/>
          </a:prstGeom>
          <a:noFill/>
          <a:ln w="28575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- 1 line title">
  <p:cSld name="One column - 1 line title">
    <p:bg>
      <p:bgPr>
        <a:solidFill>
          <a:srgbClr val="FFFFFF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5"/>
          <p:cNvSpPr txBox="1">
            <a:spLocks noGrp="1"/>
          </p:cNvSpPr>
          <p:nvPr>
            <p:ph type="title"/>
          </p:nvPr>
        </p:nvSpPr>
        <p:spPr>
          <a:xfrm>
            <a:off x="753339" y="484654"/>
            <a:ext cx="10167577" cy="674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Roboto"/>
              <a:buNone/>
              <a:defRPr sz="3600" b="1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Google Shape;17;p35"/>
          <p:cNvSpPr txBox="1">
            <a:spLocks noGrp="1"/>
          </p:cNvSpPr>
          <p:nvPr>
            <p:ph type="body" idx="1"/>
          </p:nvPr>
        </p:nvSpPr>
        <p:spPr>
          <a:xfrm>
            <a:off x="640975" y="1605024"/>
            <a:ext cx="10919219" cy="43893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683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cxnSp>
        <p:nvCxnSpPr>
          <p:cNvPr id="18" name="Google Shape;18;p35"/>
          <p:cNvCxnSpPr/>
          <p:nvPr/>
        </p:nvCxnSpPr>
        <p:spPr>
          <a:xfrm>
            <a:off x="646762" y="484654"/>
            <a:ext cx="0" cy="674221"/>
          </a:xfrm>
          <a:prstGeom prst="straightConnector1">
            <a:avLst/>
          </a:prstGeom>
          <a:noFill/>
          <a:ln w="28575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12668512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07">
          <p15:clr>
            <a:srgbClr val="FBAE40"/>
          </p15:clr>
        </p15:guide>
        <p15:guide id="3" orient="horz" pos="305">
          <p15:clr>
            <a:srgbClr val="FBAE40"/>
          </p15:clr>
        </p15:guide>
        <p15:guide id="4" orient="horz" pos="620">
          <p15:clr>
            <a:srgbClr val="FBAE40"/>
          </p15:clr>
        </p15:guide>
        <p15:guide id="5" orient="horz" pos="1003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bg>
      <p:bgPr>
        <a:solidFill>
          <a:srgbClr val="FFFFFF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6"/>
          <p:cNvSpPr txBox="1">
            <a:spLocks noGrp="1"/>
          </p:cNvSpPr>
          <p:nvPr>
            <p:ph type="title"/>
          </p:nvPr>
        </p:nvSpPr>
        <p:spPr>
          <a:xfrm>
            <a:off x="823567" y="484654"/>
            <a:ext cx="10077898" cy="674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Roboto"/>
              <a:buNone/>
              <a:defRPr sz="3600" b="1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21" name="Google Shape;21;p46"/>
          <p:cNvCxnSpPr/>
          <p:nvPr/>
        </p:nvCxnSpPr>
        <p:spPr>
          <a:xfrm>
            <a:off x="646762" y="484654"/>
            <a:ext cx="0" cy="674221"/>
          </a:xfrm>
          <a:prstGeom prst="straightConnector1">
            <a:avLst/>
          </a:prstGeom>
          <a:noFill/>
          <a:ln w="28575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12620203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hank You - no image">
  <p:cSld name="1_Thank You - no image">
    <p:bg>
      <p:bgPr>
        <a:solidFill>
          <a:schemeClr val="dk2"/>
        </a:solid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7"/>
          <p:cNvSpPr txBox="1"/>
          <p:nvPr/>
        </p:nvSpPr>
        <p:spPr>
          <a:xfrm>
            <a:off x="552651" y="1715337"/>
            <a:ext cx="4452906" cy="7412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Roboto"/>
              <a:buNone/>
            </a:pPr>
            <a:r>
              <a:rPr lang="en-US" sz="4500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Thank you</a:t>
            </a:r>
            <a:endParaRPr sz="4500" b="1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" name="Google Shape;28;p57"/>
          <p:cNvSpPr txBox="1"/>
          <p:nvPr/>
        </p:nvSpPr>
        <p:spPr>
          <a:xfrm>
            <a:off x="571062" y="2752557"/>
            <a:ext cx="5220138" cy="799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Genuine Presence Assurance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3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Right person, Real person, Right now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57"/>
          <p:cNvSpPr txBox="1">
            <a:spLocks noGrp="1"/>
          </p:cNvSpPr>
          <p:nvPr>
            <p:ph type="body" idx="1"/>
          </p:nvPr>
        </p:nvSpPr>
        <p:spPr>
          <a:xfrm>
            <a:off x="582217" y="4994616"/>
            <a:ext cx="6533680" cy="389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72000" rIns="72000" bIns="720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accent6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0" name="Google Shape;30;p57"/>
          <p:cNvSpPr txBox="1">
            <a:spLocks noGrp="1"/>
          </p:cNvSpPr>
          <p:nvPr>
            <p:ph type="body" idx="2"/>
          </p:nvPr>
        </p:nvSpPr>
        <p:spPr>
          <a:xfrm>
            <a:off x="582217" y="5451816"/>
            <a:ext cx="6533680" cy="389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72000" rIns="72000" bIns="720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accent6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pic>
        <p:nvPicPr>
          <p:cNvPr id="31" name="Google Shape;31;p5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42356" y="0"/>
            <a:ext cx="4249644" cy="2415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32;p5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83097" y="435986"/>
            <a:ext cx="1677949" cy="1084022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57"/>
          <p:cNvSpPr/>
          <p:nvPr/>
        </p:nvSpPr>
        <p:spPr>
          <a:xfrm>
            <a:off x="419100" y="6225540"/>
            <a:ext cx="571500" cy="47244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" name="Google Shape;34;p57"/>
          <p:cNvSpPr txBox="1">
            <a:spLocks noGrp="1"/>
          </p:cNvSpPr>
          <p:nvPr>
            <p:ph type="body" idx="3"/>
          </p:nvPr>
        </p:nvSpPr>
        <p:spPr>
          <a:xfrm>
            <a:off x="583334" y="3924809"/>
            <a:ext cx="6532563" cy="4021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5" name="Google Shape;35;p57"/>
          <p:cNvSpPr txBox="1">
            <a:spLocks noGrp="1"/>
          </p:cNvSpPr>
          <p:nvPr>
            <p:ph type="body" idx="4"/>
          </p:nvPr>
        </p:nvSpPr>
        <p:spPr>
          <a:xfrm>
            <a:off x="582217" y="4389856"/>
            <a:ext cx="6533680" cy="5368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72000" rIns="72000" bIns="720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553957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 with box - 2 line title">
  <p:cSld name="Two columns with box - 2 line title">
    <p:bg>
      <p:bgPr>
        <a:solidFill>
          <a:srgbClr val="FFFFFF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0"/>
          <p:cNvSpPr txBox="1">
            <a:spLocks noGrp="1"/>
          </p:cNvSpPr>
          <p:nvPr>
            <p:ph type="title"/>
          </p:nvPr>
        </p:nvSpPr>
        <p:spPr>
          <a:xfrm>
            <a:off x="769717" y="484654"/>
            <a:ext cx="10118778" cy="1002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Roboto"/>
              <a:buNone/>
              <a:defRPr sz="3600" b="1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Google Shape;38;p60"/>
          <p:cNvSpPr txBox="1">
            <a:spLocks noGrp="1"/>
          </p:cNvSpPr>
          <p:nvPr>
            <p:ph type="body" idx="1"/>
          </p:nvPr>
        </p:nvSpPr>
        <p:spPr>
          <a:xfrm>
            <a:off x="640976" y="1933636"/>
            <a:ext cx="5206526" cy="4060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683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9" name="Google Shape;39;p60"/>
          <p:cNvSpPr txBox="1">
            <a:spLocks noGrp="1"/>
          </p:cNvSpPr>
          <p:nvPr>
            <p:ph type="body" idx="2"/>
          </p:nvPr>
        </p:nvSpPr>
        <p:spPr>
          <a:xfrm>
            <a:off x="6354520" y="1933636"/>
            <a:ext cx="5206526" cy="4060763"/>
          </a:xfrm>
          <a:prstGeom prst="rect">
            <a:avLst/>
          </a:prstGeom>
          <a:solidFill>
            <a:schemeClr val="accent6">
              <a:alpha val="28627"/>
            </a:schemeClr>
          </a:solidFill>
          <a:ln>
            <a:noFill/>
          </a:ln>
        </p:spPr>
        <p:txBody>
          <a:bodyPr spcFirstLastPara="1" wrap="square" lIns="180000" tIns="180000" rIns="180000" bIns="1800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683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cxnSp>
        <p:nvCxnSpPr>
          <p:cNvPr id="40" name="Google Shape;40;p60"/>
          <p:cNvCxnSpPr/>
          <p:nvPr/>
        </p:nvCxnSpPr>
        <p:spPr>
          <a:xfrm>
            <a:off x="646762" y="484654"/>
            <a:ext cx="0" cy="1002834"/>
          </a:xfrm>
          <a:prstGeom prst="straightConnector1">
            <a:avLst/>
          </a:prstGeom>
          <a:noFill/>
          <a:ln w="28575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4170564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- 2 line title">
  <p:cSld name="One column - 2 line title">
    <p:bg>
      <p:bgPr>
        <a:solidFill>
          <a:srgbClr val="FFFFFF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6"/>
          <p:cNvSpPr txBox="1">
            <a:spLocks noGrp="1"/>
          </p:cNvSpPr>
          <p:nvPr>
            <p:ph type="title"/>
          </p:nvPr>
        </p:nvSpPr>
        <p:spPr>
          <a:xfrm>
            <a:off x="747805" y="484654"/>
            <a:ext cx="10192563" cy="1002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Roboto"/>
              <a:buNone/>
              <a:defRPr sz="3600" b="1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Google Shape;24;p16"/>
          <p:cNvSpPr txBox="1">
            <a:spLocks noGrp="1"/>
          </p:cNvSpPr>
          <p:nvPr>
            <p:ph type="body" idx="1"/>
          </p:nvPr>
        </p:nvSpPr>
        <p:spPr>
          <a:xfrm>
            <a:off x="640975" y="1933636"/>
            <a:ext cx="10919219" cy="4060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683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cxnSp>
        <p:nvCxnSpPr>
          <p:cNvPr id="25" name="Google Shape;25;p16"/>
          <p:cNvCxnSpPr/>
          <p:nvPr/>
        </p:nvCxnSpPr>
        <p:spPr>
          <a:xfrm>
            <a:off x="646762" y="484654"/>
            <a:ext cx="0" cy="1002834"/>
          </a:xfrm>
          <a:prstGeom prst="straightConnector1">
            <a:avLst/>
          </a:prstGeom>
          <a:noFill/>
          <a:ln w="28575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07">
          <p15:clr>
            <a:srgbClr val="FBAE40"/>
          </p15:clr>
        </p15:guide>
        <p15:guide id="3" orient="horz" pos="305">
          <p15:clr>
            <a:srgbClr val="FBAE40"/>
          </p15:clr>
        </p15:guide>
        <p15:guide id="4" orient="horz" pos="730">
          <p15:clr>
            <a:srgbClr val="FBAE40"/>
          </p15:clr>
        </p15:guide>
        <p15:guide id="5" orient="horz" pos="937">
          <p15:clr>
            <a:srgbClr val="FBAE40"/>
          </p15:clr>
        </p15:guide>
        <p15:guide id="6" pos="470">
          <p15:clr>
            <a:srgbClr val="FBAE40"/>
          </p15:clr>
        </p15:guide>
        <p15:guide id="7" orient="horz" pos="1218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- 1 line title">
  <p:cSld name="One column - 1 line title">
    <p:bg>
      <p:bgPr>
        <a:solidFill>
          <a:srgbClr val="FFFFFF"/>
        </a:solid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7"/>
          <p:cNvSpPr txBox="1">
            <a:spLocks noGrp="1"/>
          </p:cNvSpPr>
          <p:nvPr>
            <p:ph type="title"/>
          </p:nvPr>
        </p:nvSpPr>
        <p:spPr>
          <a:xfrm>
            <a:off x="753339" y="484654"/>
            <a:ext cx="10167600" cy="67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Roboto"/>
              <a:buNone/>
              <a:defRPr sz="3600" b="1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" name="Google Shape;28;p17"/>
          <p:cNvSpPr txBox="1">
            <a:spLocks noGrp="1"/>
          </p:cNvSpPr>
          <p:nvPr>
            <p:ph type="body" idx="1"/>
          </p:nvPr>
        </p:nvSpPr>
        <p:spPr>
          <a:xfrm>
            <a:off x="640975" y="1605024"/>
            <a:ext cx="10919100" cy="438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683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cxnSp>
        <p:nvCxnSpPr>
          <p:cNvPr id="29" name="Google Shape;29;p17"/>
          <p:cNvCxnSpPr/>
          <p:nvPr/>
        </p:nvCxnSpPr>
        <p:spPr>
          <a:xfrm>
            <a:off x="646762" y="484654"/>
            <a:ext cx="0" cy="674100"/>
          </a:xfrm>
          <a:prstGeom prst="straightConnector1">
            <a:avLst/>
          </a:prstGeom>
          <a:noFill/>
          <a:ln w="28575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07">
          <p15:clr>
            <a:srgbClr val="FBAE40"/>
          </p15:clr>
        </p15:guide>
        <p15:guide id="3" orient="horz" pos="305">
          <p15:clr>
            <a:srgbClr val="FBAE40"/>
          </p15:clr>
        </p15:guide>
        <p15:guide id="4" orient="horz" pos="620">
          <p15:clr>
            <a:srgbClr val="FBAE40"/>
          </p15:clr>
        </p15:guide>
        <p15:guide id="5" orient="horz" pos="1003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orizontal 4 - arrows">
  <p:cSld name="Horizontal 4 - arrows">
    <p:bg>
      <p:bgPr>
        <a:solidFill>
          <a:srgbClr val="FFFFFF"/>
        </a:solid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8"/>
          <p:cNvSpPr txBox="1">
            <a:spLocks noGrp="1"/>
          </p:cNvSpPr>
          <p:nvPr>
            <p:ph type="title"/>
          </p:nvPr>
        </p:nvSpPr>
        <p:spPr>
          <a:xfrm>
            <a:off x="734993" y="484654"/>
            <a:ext cx="10237808" cy="674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Roboto"/>
              <a:buNone/>
              <a:defRPr sz="3600" b="1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32" name="Google Shape;32;p18"/>
          <p:cNvCxnSpPr/>
          <p:nvPr/>
        </p:nvCxnSpPr>
        <p:spPr>
          <a:xfrm>
            <a:off x="646762" y="484654"/>
            <a:ext cx="0" cy="674221"/>
          </a:xfrm>
          <a:prstGeom prst="straightConnector1">
            <a:avLst/>
          </a:prstGeom>
          <a:noFill/>
          <a:ln w="28575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3" name="Google Shape;33;p18"/>
          <p:cNvSpPr txBox="1">
            <a:spLocks noGrp="1"/>
          </p:cNvSpPr>
          <p:nvPr>
            <p:ph type="body" idx="1"/>
          </p:nvPr>
        </p:nvSpPr>
        <p:spPr>
          <a:xfrm>
            <a:off x="3547354" y="1543454"/>
            <a:ext cx="7996888" cy="1044000"/>
          </a:xfrm>
          <a:prstGeom prst="rect">
            <a:avLst/>
          </a:prstGeom>
          <a:solidFill>
            <a:schemeClr val="accent6">
              <a:alpha val="27450"/>
            </a:schemeClr>
          </a:solidFill>
          <a:ln>
            <a:noFill/>
          </a:ln>
        </p:spPr>
        <p:txBody>
          <a:bodyPr spcFirstLastPara="1" wrap="square" lIns="144000" tIns="144000" rIns="144000" bIns="144000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4" name="Google Shape;34;p18"/>
          <p:cNvSpPr/>
          <p:nvPr/>
        </p:nvSpPr>
        <p:spPr>
          <a:xfrm>
            <a:off x="647758" y="1539828"/>
            <a:ext cx="2620736" cy="1047625"/>
          </a:xfrm>
          <a:prstGeom prst="homePlate">
            <a:avLst>
              <a:gd name="adj" fmla="val 28744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5" name="Google Shape;35;p18"/>
          <p:cNvSpPr txBox="1">
            <a:spLocks noGrp="1"/>
          </p:cNvSpPr>
          <p:nvPr>
            <p:ph type="body" idx="2"/>
          </p:nvPr>
        </p:nvSpPr>
        <p:spPr>
          <a:xfrm>
            <a:off x="823609" y="1539828"/>
            <a:ext cx="2261044" cy="1047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6" name="Google Shape;36;p18"/>
          <p:cNvSpPr txBox="1">
            <a:spLocks noGrp="1"/>
          </p:cNvSpPr>
          <p:nvPr>
            <p:ph type="body" idx="3"/>
          </p:nvPr>
        </p:nvSpPr>
        <p:spPr>
          <a:xfrm>
            <a:off x="3547354" y="2716977"/>
            <a:ext cx="7996888" cy="1044000"/>
          </a:xfrm>
          <a:prstGeom prst="rect">
            <a:avLst/>
          </a:prstGeom>
          <a:solidFill>
            <a:schemeClr val="lt2">
              <a:alpha val="27450"/>
            </a:schemeClr>
          </a:solidFill>
          <a:ln>
            <a:noFill/>
          </a:ln>
        </p:spPr>
        <p:txBody>
          <a:bodyPr spcFirstLastPara="1" wrap="square" lIns="144000" tIns="144000" rIns="144000" bIns="144000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7" name="Google Shape;37;p18"/>
          <p:cNvSpPr/>
          <p:nvPr/>
        </p:nvSpPr>
        <p:spPr>
          <a:xfrm>
            <a:off x="647758" y="2716978"/>
            <a:ext cx="2620736" cy="1044000"/>
          </a:xfrm>
          <a:prstGeom prst="homePlate">
            <a:avLst>
              <a:gd name="adj" fmla="val 28744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8" name="Google Shape;38;p18"/>
          <p:cNvSpPr txBox="1">
            <a:spLocks noGrp="1"/>
          </p:cNvSpPr>
          <p:nvPr>
            <p:ph type="body" idx="4"/>
          </p:nvPr>
        </p:nvSpPr>
        <p:spPr>
          <a:xfrm>
            <a:off x="823609" y="2723640"/>
            <a:ext cx="2261044" cy="1037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9" name="Google Shape;39;p18"/>
          <p:cNvSpPr txBox="1">
            <a:spLocks noGrp="1"/>
          </p:cNvSpPr>
          <p:nvPr>
            <p:ph type="body" idx="5"/>
          </p:nvPr>
        </p:nvSpPr>
        <p:spPr>
          <a:xfrm>
            <a:off x="3547354" y="3890500"/>
            <a:ext cx="7996888" cy="1044000"/>
          </a:xfrm>
          <a:prstGeom prst="rect">
            <a:avLst/>
          </a:prstGeom>
          <a:solidFill>
            <a:schemeClr val="accent1">
              <a:alpha val="27450"/>
            </a:schemeClr>
          </a:solidFill>
          <a:ln>
            <a:noFill/>
          </a:ln>
        </p:spPr>
        <p:txBody>
          <a:bodyPr spcFirstLastPara="1" wrap="square" lIns="144000" tIns="144000" rIns="144000" bIns="144000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40" name="Google Shape;40;p18"/>
          <p:cNvSpPr/>
          <p:nvPr/>
        </p:nvSpPr>
        <p:spPr>
          <a:xfrm>
            <a:off x="647758" y="3897165"/>
            <a:ext cx="2620736" cy="1037336"/>
          </a:xfrm>
          <a:prstGeom prst="homePlate">
            <a:avLst>
              <a:gd name="adj" fmla="val 28744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1" name="Google Shape;41;p18"/>
          <p:cNvSpPr txBox="1">
            <a:spLocks noGrp="1"/>
          </p:cNvSpPr>
          <p:nvPr>
            <p:ph type="body" idx="6"/>
          </p:nvPr>
        </p:nvSpPr>
        <p:spPr>
          <a:xfrm>
            <a:off x="823609" y="3897164"/>
            <a:ext cx="2261044" cy="1037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42" name="Google Shape;42;p18"/>
          <p:cNvSpPr txBox="1">
            <a:spLocks noGrp="1"/>
          </p:cNvSpPr>
          <p:nvPr>
            <p:ph type="body" idx="7"/>
          </p:nvPr>
        </p:nvSpPr>
        <p:spPr>
          <a:xfrm>
            <a:off x="3547354" y="5064022"/>
            <a:ext cx="7996888" cy="1044000"/>
          </a:xfrm>
          <a:prstGeom prst="rect">
            <a:avLst/>
          </a:prstGeom>
          <a:solidFill>
            <a:schemeClr val="accent2">
              <a:alpha val="27450"/>
            </a:schemeClr>
          </a:solidFill>
          <a:ln>
            <a:noFill/>
          </a:ln>
        </p:spPr>
        <p:txBody>
          <a:bodyPr spcFirstLastPara="1" wrap="square" lIns="144000" tIns="144000" rIns="144000" bIns="144000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43" name="Google Shape;43;p18"/>
          <p:cNvSpPr/>
          <p:nvPr/>
        </p:nvSpPr>
        <p:spPr>
          <a:xfrm>
            <a:off x="647758" y="5064022"/>
            <a:ext cx="2620736" cy="1037336"/>
          </a:xfrm>
          <a:prstGeom prst="homePlate">
            <a:avLst>
              <a:gd name="adj" fmla="val 28744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4" name="Google Shape;44;p18"/>
          <p:cNvSpPr txBox="1">
            <a:spLocks noGrp="1"/>
          </p:cNvSpPr>
          <p:nvPr>
            <p:ph type="body" idx="8"/>
          </p:nvPr>
        </p:nvSpPr>
        <p:spPr>
          <a:xfrm>
            <a:off x="823609" y="5070687"/>
            <a:ext cx="2261044" cy="1030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hank You - no image">
  <p:cSld name="1_Thank You - no image">
    <p:bg>
      <p:bgPr>
        <a:solidFill>
          <a:schemeClr val="dk2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1"/>
          <p:cNvSpPr txBox="1"/>
          <p:nvPr/>
        </p:nvSpPr>
        <p:spPr>
          <a:xfrm>
            <a:off x="552651" y="1715337"/>
            <a:ext cx="4452900" cy="74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lang="en-US" sz="4500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Thank you</a:t>
            </a:r>
            <a:endParaRPr sz="4500" b="1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9" name="Google Shape;59;p21"/>
          <p:cNvSpPr txBox="1"/>
          <p:nvPr/>
        </p:nvSpPr>
        <p:spPr>
          <a:xfrm>
            <a:off x="571062" y="2752557"/>
            <a:ext cx="5220000" cy="79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Genuine Presence Assurance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3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Right person, Real person, Right now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21"/>
          <p:cNvSpPr txBox="1">
            <a:spLocks noGrp="1"/>
          </p:cNvSpPr>
          <p:nvPr>
            <p:ph type="body" idx="1"/>
          </p:nvPr>
        </p:nvSpPr>
        <p:spPr>
          <a:xfrm>
            <a:off x="582217" y="4994616"/>
            <a:ext cx="6533700" cy="38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72000" rIns="72000" bIns="720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accent6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61" name="Google Shape;61;p21"/>
          <p:cNvSpPr txBox="1">
            <a:spLocks noGrp="1"/>
          </p:cNvSpPr>
          <p:nvPr>
            <p:ph type="body" idx="2"/>
          </p:nvPr>
        </p:nvSpPr>
        <p:spPr>
          <a:xfrm>
            <a:off x="582217" y="5451816"/>
            <a:ext cx="6533700" cy="38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72000" rIns="72000" bIns="720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accent6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pic>
        <p:nvPicPr>
          <p:cNvPr id="62" name="Google Shape;62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42356" y="0"/>
            <a:ext cx="4249644" cy="241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83097" y="435986"/>
            <a:ext cx="1677950" cy="1084022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21"/>
          <p:cNvSpPr/>
          <p:nvPr/>
        </p:nvSpPr>
        <p:spPr>
          <a:xfrm>
            <a:off x="419100" y="6225540"/>
            <a:ext cx="571500" cy="472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21"/>
          <p:cNvSpPr txBox="1">
            <a:spLocks noGrp="1"/>
          </p:cNvSpPr>
          <p:nvPr>
            <p:ph type="body" idx="3"/>
          </p:nvPr>
        </p:nvSpPr>
        <p:spPr>
          <a:xfrm>
            <a:off x="583334" y="3924809"/>
            <a:ext cx="6532500" cy="4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66" name="Google Shape;66;p21"/>
          <p:cNvSpPr txBox="1">
            <a:spLocks noGrp="1"/>
          </p:cNvSpPr>
          <p:nvPr>
            <p:ph type="body" idx="4"/>
          </p:nvPr>
        </p:nvSpPr>
        <p:spPr>
          <a:xfrm>
            <a:off x="582217" y="4389856"/>
            <a:ext cx="6533700" cy="5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72000" rIns="72000" bIns="720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hank You - with image">
  <p:cSld name="1_Thank You - with image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22"/>
          <p:cNvPicPr preferRelativeResize="0"/>
          <p:nvPr/>
        </p:nvPicPr>
        <p:blipFill rotWithShape="1">
          <a:blip r:embed="rId2">
            <a:alphaModFix/>
          </a:blip>
          <a:srcRect t="4638" b="4637"/>
          <a:stretch/>
        </p:blipFill>
        <p:spPr>
          <a:xfrm>
            <a:off x="3912084" y="-754840"/>
            <a:ext cx="9370601" cy="566760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44141" y="-21488"/>
            <a:ext cx="12280282" cy="6900975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22"/>
          <p:cNvSpPr txBox="1"/>
          <p:nvPr/>
        </p:nvSpPr>
        <p:spPr>
          <a:xfrm>
            <a:off x="552651" y="1971067"/>
            <a:ext cx="4452906" cy="7412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Roboto"/>
              <a:buNone/>
            </a:pPr>
            <a:r>
              <a:rPr lang="en-US" sz="4500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Thank you</a:t>
            </a:r>
            <a:endParaRPr sz="4500" b="1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1" name="Google Shape;71;p22"/>
          <p:cNvSpPr txBox="1">
            <a:spLocks noGrp="1"/>
          </p:cNvSpPr>
          <p:nvPr>
            <p:ph type="sldNum" idx="12"/>
          </p:nvPr>
        </p:nvSpPr>
        <p:spPr>
          <a:xfrm>
            <a:off x="11560195" y="6498839"/>
            <a:ext cx="4233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6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6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6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6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6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6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6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6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6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72" name="Google Shape;72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7301" y="435638"/>
            <a:ext cx="1671724" cy="10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22"/>
          <p:cNvSpPr txBox="1"/>
          <p:nvPr/>
        </p:nvSpPr>
        <p:spPr>
          <a:xfrm>
            <a:off x="571062" y="3126631"/>
            <a:ext cx="5220138" cy="799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Genuine Presence Assurance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3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Right person, Real person, Right now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22"/>
          <p:cNvSpPr txBox="1"/>
          <p:nvPr/>
        </p:nvSpPr>
        <p:spPr>
          <a:xfrm>
            <a:off x="5581305" y="6491054"/>
            <a:ext cx="1542703" cy="191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 dirty="0">
                <a:solidFill>
                  <a:schemeClr val="accent6"/>
                </a:solidFill>
                <a:latin typeface="Roboto Light"/>
                <a:ea typeface="Roboto Light"/>
                <a:cs typeface="Roboto Light"/>
                <a:sym typeface="Roboto Light"/>
              </a:rPr>
              <a:t>© iProov 2022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22"/>
          <p:cNvSpPr txBox="1">
            <a:spLocks noGrp="1"/>
          </p:cNvSpPr>
          <p:nvPr>
            <p:ph type="body" idx="1"/>
          </p:nvPr>
        </p:nvSpPr>
        <p:spPr>
          <a:xfrm>
            <a:off x="582217" y="5412059"/>
            <a:ext cx="6533680" cy="389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72000" rIns="72000" bIns="720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accent6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6" name="Google Shape;76;p22"/>
          <p:cNvSpPr txBox="1">
            <a:spLocks noGrp="1"/>
          </p:cNvSpPr>
          <p:nvPr>
            <p:ph type="body" idx="2"/>
          </p:nvPr>
        </p:nvSpPr>
        <p:spPr>
          <a:xfrm>
            <a:off x="582217" y="5869259"/>
            <a:ext cx="6533680" cy="389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72000" rIns="72000" bIns="720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accent6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7" name="Google Shape;77;p22"/>
          <p:cNvSpPr txBox="1">
            <a:spLocks noGrp="1"/>
          </p:cNvSpPr>
          <p:nvPr>
            <p:ph type="body" idx="3"/>
          </p:nvPr>
        </p:nvSpPr>
        <p:spPr>
          <a:xfrm>
            <a:off x="583334" y="4342252"/>
            <a:ext cx="6532563" cy="4021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8" name="Google Shape;78;p22"/>
          <p:cNvSpPr txBox="1">
            <a:spLocks noGrp="1"/>
          </p:cNvSpPr>
          <p:nvPr>
            <p:ph type="body" idx="4"/>
          </p:nvPr>
        </p:nvSpPr>
        <p:spPr>
          <a:xfrm>
            <a:off x="582217" y="4807299"/>
            <a:ext cx="6533680" cy="5368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72000" rIns="72000" bIns="720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 with box - 2 line title">
  <p:cSld name="Two columns with box - 2 line title">
    <p:bg>
      <p:bgPr>
        <a:solidFill>
          <a:srgbClr val="FFFFFF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3"/>
          <p:cNvSpPr txBox="1">
            <a:spLocks noGrp="1"/>
          </p:cNvSpPr>
          <p:nvPr>
            <p:ph type="title"/>
          </p:nvPr>
        </p:nvSpPr>
        <p:spPr>
          <a:xfrm>
            <a:off x="769717" y="484654"/>
            <a:ext cx="10118778" cy="1002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Roboto"/>
              <a:buNone/>
              <a:defRPr sz="3600" b="1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1" name="Google Shape;81;p23"/>
          <p:cNvSpPr txBox="1">
            <a:spLocks noGrp="1"/>
          </p:cNvSpPr>
          <p:nvPr>
            <p:ph type="body" idx="1"/>
          </p:nvPr>
        </p:nvSpPr>
        <p:spPr>
          <a:xfrm>
            <a:off x="640976" y="1933636"/>
            <a:ext cx="5206526" cy="4060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683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2" name="Google Shape;82;p23"/>
          <p:cNvSpPr txBox="1">
            <a:spLocks noGrp="1"/>
          </p:cNvSpPr>
          <p:nvPr>
            <p:ph type="body" idx="2"/>
          </p:nvPr>
        </p:nvSpPr>
        <p:spPr>
          <a:xfrm>
            <a:off x="6354520" y="1933636"/>
            <a:ext cx="5206526" cy="4060763"/>
          </a:xfrm>
          <a:prstGeom prst="rect">
            <a:avLst/>
          </a:prstGeom>
          <a:solidFill>
            <a:schemeClr val="accent6">
              <a:alpha val="27450"/>
            </a:schemeClr>
          </a:solidFill>
          <a:ln>
            <a:noFill/>
          </a:ln>
        </p:spPr>
        <p:txBody>
          <a:bodyPr spcFirstLastPara="1" wrap="square" lIns="180000" tIns="180000" rIns="180000" bIns="1800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683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cxnSp>
        <p:nvCxnSpPr>
          <p:cNvPr id="83" name="Google Shape;83;p23"/>
          <p:cNvCxnSpPr/>
          <p:nvPr/>
        </p:nvCxnSpPr>
        <p:spPr>
          <a:xfrm>
            <a:off x="646762" y="484654"/>
            <a:ext cx="0" cy="1002834"/>
          </a:xfrm>
          <a:prstGeom prst="straightConnector1">
            <a:avLst/>
          </a:prstGeom>
          <a:noFill/>
          <a:ln w="28575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bg>
      <p:bgPr>
        <a:solidFill>
          <a:srgbClr val="FFFFFF"/>
        </a:solidFill>
        <a:effectLst/>
      </p:bgPr>
    </p:bg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61"/>
          <p:cNvSpPr txBox="1">
            <a:spLocks noGrp="1"/>
          </p:cNvSpPr>
          <p:nvPr>
            <p:ph type="body" idx="1"/>
          </p:nvPr>
        </p:nvSpPr>
        <p:spPr>
          <a:xfrm>
            <a:off x="640975" y="1933636"/>
            <a:ext cx="10919219" cy="4060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683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27382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bg>
      <p:bgPr>
        <a:solidFill>
          <a:srgbClr val="FFFFFF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61"/>
          <p:cNvSpPr txBox="1">
            <a:spLocks noGrp="1"/>
          </p:cNvSpPr>
          <p:nvPr>
            <p:ph type="body" idx="1"/>
          </p:nvPr>
        </p:nvSpPr>
        <p:spPr>
          <a:xfrm>
            <a:off x="640975" y="1933636"/>
            <a:ext cx="10919219" cy="4060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683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91392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/>
          <p:nvPr/>
        </p:nvSpPr>
        <p:spPr>
          <a:xfrm>
            <a:off x="11560195" y="6498839"/>
            <a:ext cx="4233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0" i="0" u="none" strike="noStrike" cap="none">
                <a:solidFill>
                  <a:schemeClr val="accent6"/>
                </a:solidFill>
                <a:latin typeface="Roboto Light"/>
                <a:ea typeface="Roboto Light"/>
                <a:cs typeface="Roboto Light"/>
                <a:sym typeface="Roboto Light"/>
              </a:rPr>
              <a:t>‹#›</a:t>
            </a:fld>
            <a:endParaRPr sz="1000" b="0" i="0" u="none" strike="noStrike" cap="none">
              <a:solidFill>
                <a:schemeClr val="accent6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11" name="Google Shape;11;p13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26067" y="6317792"/>
            <a:ext cx="565173" cy="36512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13"/>
          <p:cNvSpPr txBox="1"/>
          <p:nvPr/>
        </p:nvSpPr>
        <p:spPr>
          <a:xfrm>
            <a:off x="5581305" y="6491054"/>
            <a:ext cx="1895820" cy="191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 dirty="0">
                <a:solidFill>
                  <a:schemeClr val="accent6"/>
                </a:solidFill>
                <a:latin typeface="Roboto Light"/>
                <a:ea typeface="Roboto Light"/>
                <a:cs typeface="Roboto Light"/>
                <a:sym typeface="Roboto Light"/>
              </a:rPr>
              <a:t>© iProov 2022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6" r:id="rId5"/>
    <p:sldLayoutId id="2147483657" r:id="rId6"/>
    <p:sldLayoutId id="2147483658" r:id="rId7"/>
    <p:sldLayoutId id="2147483660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201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4"/>
          <p:cNvSpPr txBox="1"/>
          <p:nvPr/>
        </p:nvSpPr>
        <p:spPr>
          <a:xfrm>
            <a:off x="11560195" y="6498839"/>
            <a:ext cx="4233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0" i="0" u="none" strike="noStrike" cap="none">
                <a:solidFill>
                  <a:schemeClr val="accent6"/>
                </a:solidFill>
                <a:latin typeface="Roboto Light"/>
                <a:ea typeface="Roboto Light"/>
                <a:cs typeface="Roboto Light"/>
                <a:sym typeface="Roboto Light"/>
              </a:rPr>
              <a:t>‹#›</a:t>
            </a:fld>
            <a:endParaRPr sz="1000" b="0" i="0" u="none" strike="noStrike" cap="none">
              <a:solidFill>
                <a:schemeClr val="accent6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11" name="Google Shape;11;p3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26067" y="6317792"/>
            <a:ext cx="565173" cy="36512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34"/>
          <p:cNvSpPr txBox="1"/>
          <p:nvPr/>
        </p:nvSpPr>
        <p:spPr>
          <a:xfrm>
            <a:off x="5581305" y="6491054"/>
            <a:ext cx="1895820" cy="191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chemeClr val="accent6"/>
                </a:solidFill>
                <a:latin typeface="Roboto Light"/>
                <a:ea typeface="Roboto Light"/>
                <a:cs typeface="Roboto Light"/>
                <a:sym typeface="Roboto Light"/>
              </a:rPr>
              <a:t>© iProov 2022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2122830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6" r:id="rId4"/>
    <p:sldLayoutId id="2147483667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201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ED1E4-BB89-4992-9AB7-30AF2A8409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0292527-1AA7-4772-8C70-3744D4E75DD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-122585" y="-44491"/>
            <a:ext cx="12437169" cy="6992786"/>
          </a:xfrm>
          <a:prstGeom prst="rect">
            <a:avLst/>
          </a:prstGeom>
        </p:spPr>
      </p:pic>
      <p:sp>
        <p:nvSpPr>
          <p:cNvPr id="4" name="Google Shape;253;p2">
            <a:extLst>
              <a:ext uri="{FF2B5EF4-FFF2-40B4-BE49-F238E27FC236}">
                <a16:creationId xmlns:a16="http://schemas.microsoft.com/office/drawing/2014/main" id="{8ACA4A89-34D9-412C-AF21-D97588FE5504}"/>
              </a:ext>
            </a:extLst>
          </p:cNvPr>
          <p:cNvSpPr txBox="1">
            <a:spLocks/>
          </p:cNvSpPr>
          <p:nvPr/>
        </p:nvSpPr>
        <p:spPr>
          <a:xfrm>
            <a:off x="566447" y="2146932"/>
            <a:ext cx="3724200" cy="26978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Roboto"/>
              <a:buNone/>
              <a:defRPr sz="3600" b="1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0070C0"/>
              </a:buClr>
              <a:buSzPts val="3200"/>
            </a:pPr>
            <a:r>
              <a:rPr lang="en-US" sz="3400" dirty="0">
                <a:solidFill>
                  <a:schemeClr val="bg1"/>
                </a:solidFill>
              </a:rPr>
              <a:t>Striking the Balance:</a:t>
            </a:r>
            <a:br>
              <a:rPr lang="en-US" sz="3400" dirty="0">
                <a:solidFill>
                  <a:schemeClr val="bg1"/>
                </a:solidFill>
              </a:rPr>
            </a:br>
            <a:r>
              <a:rPr lang="en-US" sz="3400" dirty="0">
                <a:solidFill>
                  <a:schemeClr val="bg1"/>
                </a:solidFill>
              </a:rPr>
              <a:t>Security and Usability with Face Biometrics</a:t>
            </a:r>
          </a:p>
        </p:txBody>
      </p:sp>
      <p:sp>
        <p:nvSpPr>
          <p:cNvPr id="5" name="Google Shape;254;p2">
            <a:extLst>
              <a:ext uri="{FF2B5EF4-FFF2-40B4-BE49-F238E27FC236}">
                <a16:creationId xmlns:a16="http://schemas.microsoft.com/office/drawing/2014/main" id="{217E342B-98A4-47F3-B3F2-8087572AF07E}"/>
              </a:ext>
            </a:extLst>
          </p:cNvPr>
          <p:cNvSpPr txBox="1">
            <a:spLocks/>
          </p:cNvSpPr>
          <p:nvPr/>
        </p:nvSpPr>
        <p:spPr>
          <a:xfrm>
            <a:off x="566445" y="5059083"/>
            <a:ext cx="5024125" cy="2073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b="1" dirty="0">
                <a:solidFill>
                  <a:schemeClr val="bg1"/>
                </a:solidFill>
              </a:rPr>
              <a:t>Aarti Samani</a:t>
            </a:r>
            <a:b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</a:b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SVP Product &amp; Marketing, iProov</a:t>
            </a:r>
          </a:p>
          <a:p>
            <a:pPr>
              <a:spcBef>
                <a:spcPts val="1000"/>
              </a:spcBef>
              <a:buClr>
                <a:schemeClr val="accent5"/>
              </a:buClr>
              <a:buSzPts val="1800"/>
            </a:pPr>
            <a:r>
              <a:rPr lang="en-US" sz="15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22 March 2022</a:t>
            </a:r>
          </a:p>
        </p:txBody>
      </p:sp>
      <p:sp>
        <p:nvSpPr>
          <p:cNvPr id="6" name="Google Shape;94;p1">
            <a:extLst>
              <a:ext uri="{FF2B5EF4-FFF2-40B4-BE49-F238E27FC236}">
                <a16:creationId xmlns:a16="http://schemas.microsoft.com/office/drawing/2014/main" id="{343DD25F-4AC2-4226-A428-1E361F8EFDD4}"/>
              </a:ext>
            </a:extLst>
          </p:cNvPr>
          <p:cNvSpPr txBox="1"/>
          <p:nvPr/>
        </p:nvSpPr>
        <p:spPr>
          <a:xfrm>
            <a:off x="5581305" y="6491054"/>
            <a:ext cx="1542703" cy="191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 dirty="0">
                <a:solidFill>
                  <a:srgbClr val="B9CBDF"/>
                </a:solidFill>
                <a:latin typeface="Roboto Light"/>
                <a:ea typeface="Roboto Light"/>
                <a:cs typeface="Roboto Light"/>
                <a:sym typeface="Roboto Light"/>
              </a:rPr>
              <a:t>© iProov 2022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51;p51">
            <a:extLst>
              <a:ext uri="{FF2B5EF4-FFF2-40B4-BE49-F238E27FC236}">
                <a16:creationId xmlns:a16="http://schemas.microsoft.com/office/drawing/2014/main" id="{46080A17-1DFA-4ED5-85A6-3049D4B35AA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7301" y="526047"/>
            <a:ext cx="1671724" cy="108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69454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61CBC24-12B9-EA47-A922-AB3BE2609F4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9" r="34180"/>
          <a:stretch/>
        </p:blipFill>
        <p:spPr>
          <a:xfrm>
            <a:off x="4294993" y="0"/>
            <a:ext cx="8010241" cy="6858000"/>
          </a:xfrm>
          <a:prstGeom prst="rect">
            <a:avLst/>
          </a:prstGeom>
        </p:spPr>
      </p:pic>
      <p:sp>
        <p:nvSpPr>
          <p:cNvPr id="15" name="Google Shape;405;g9472c1b2fd_0_57" title="Dark semi-transparent background">
            <a:extLst>
              <a:ext uri="{FF2B5EF4-FFF2-40B4-BE49-F238E27FC236}">
                <a16:creationId xmlns:a16="http://schemas.microsoft.com/office/drawing/2014/main" id="{DAA31FE5-24A0-DA49-9FAD-6CF9274A831D}"/>
              </a:ext>
            </a:extLst>
          </p:cNvPr>
          <p:cNvSpPr/>
          <p:nvPr/>
        </p:nvSpPr>
        <p:spPr>
          <a:xfrm>
            <a:off x="-8559" y="4813825"/>
            <a:ext cx="4311025" cy="207523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 panose="02000000000000000000" pitchFamily="2" charset="0"/>
              <a:ea typeface="Roboto" panose="02000000000000000000" pitchFamily="2" charset="0"/>
              <a:cs typeface="Calibri"/>
              <a:sym typeface="Calibri"/>
            </a:endParaRPr>
          </a:p>
        </p:txBody>
      </p:sp>
      <p:sp>
        <p:nvSpPr>
          <p:cNvPr id="14" name="Google Shape;405;g9472c1b2fd_0_57" title="Dark semi-transparent background">
            <a:extLst>
              <a:ext uri="{FF2B5EF4-FFF2-40B4-BE49-F238E27FC236}">
                <a16:creationId xmlns:a16="http://schemas.microsoft.com/office/drawing/2014/main" id="{1E7D3B25-8245-CB48-9C32-67D427E0B2DE}"/>
              </a:ext>
            </a:extLst>
          </p:cNvPr>
          <p:cNvSpPr/>
          <p:nvPr/>
        </p:nvSpPr>
        <p:spPr>
          <a:xfrm>
            <a:off x="-8559" y="2070623"/>
            <a:ext cx="4311025" cy="274267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 panose="02000000000000000000" pitchFamily="2" charset="0"/>
              <a:ea typeface="Roboto" panose="02000000000000000000" pitchFamily="2" charset="0"/>
              <a:cs typeface="Calibri"/>
              <a:sym typeface="Calibri"/>
            </a:endParaRPr>
          </a:p>
        </p:txBody>
      </p:sp>
      <p:sp>
        <p:nvSpPr>
          <p:cNvPr id="6" name="Google Shape;405;g9472c1b2fd_0_57" title="Dark semi-transparent background">
            <a:extLst>
              <a:ext uri="{FF2B5EF4-FFF2-40B4-BE49-F238E27FC236}">
                <a16:creationId xmlns:a16="http://schemas.microsoft.com/office/drawing/2014/main" id="{C876B091-0CF4-406B-AAEC-3C06E0B700AC}"/>
              </a:ext>
            </a:extLst>
          </p:cNvPr>
          <p:cNvSpPr/>
          <p:nvPr/>
        </p:nvSpPr>
        <p:spPr>
          <a:xfrm>
            <a:off x="0" y="0"/>
            <a:ext cx="4302466" cy="2075238"/>
          </a:xfrm>
          <a:prstGeom prst="rect">
            <a:avLst/>
          </a:prstGeom>
          <a:solidFill>
            <a:srgbClr val="1C529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 panose="02000000000000000000" pitchFamily="2" charset="0"/>
              <a:ea typeface="Roboto" panose="02000000000000000000" pitchFamily="2" charset="0"/>
              <a:cs typeface="Calibri"/>
              <a:sym typeface="Calibri"/>
            </a:endParaRPr>
          </a:p>
        </p:txBody>
      </p:sp>
      <p:sp>
        <p:nvSpPr>
          <p:cNvPr id="7" name="Google Shape;406;g9472c1b2fd_0_57">
            <a:extLst>
              <a:ext uri="{FF2B5EF4-FFF2-40B4-BE49-F238E27FC236}">
                <a16:creationId xmlns:a16="http://schemas.microsoft.com/office/drawing/2014/main" id="{22670A6D-23DF-4054-A925-28F0F9EA64C2}"/>
              </a:ext>
            </a:extLst>
          </p:cNvPr>
          <p:cNvSpPr txBox="1"/>
          <p:nvPr/>
        </p:nvSpPr>
        <p:spPr>
          <a:xfrm>
            <a:off x="-10101" y="5047649"/>
            <a:ext cx="4311025" cy="14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 i="0" u="none" strike="noStrike" cap="none" dirty="0">
                <a:solidFill>
                  <a:schemeClr val="lt1"/>
                </a:solidFill>
                <a:latin typeface="Roboto" panose="02000000000000000000" pitchFamily="2" charset="0"/>
                <a:ea typeface="Roboto" panose="02000000000000000000" pitchFamily="2" charset="0"/>
                <a:cs typeface="Nunito"/>
                <a:sym typeface="Nunito"/>
              </a:rPr>
              <a:t>Delivering effortless,</a:t>
            </a:r>
            <a:endParaRPr sz="2400" i="0" u="none" strike="noStrike" cap="none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Nunito"/>
              <a:sym typeface="Nunit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 i="0" u="none" strike="noStrike" cap="none" dirty="0">
                <a:solidFill>
                  <a:schemeClr val="lt1"/>
                </a:solidFill>
                <a:latin typeface="Roboto" panose="02000000000000000000" pitchFamily="2" charset="0"/>
                <a:ea typeface="Roboto" panose="02000000000000000000" pitchFamily="2" charset="0"/>
                <a:cs typeface="Nunito"/>
                <a:sym typeface="Nunito"/>
              </a:rPr>
              <a:t>device-independent authentication, tied to</a:t>
            </a:r>
            <a:br>
              <a:rPr lang="en-US" sz="2400" i="0" u="none" strike="noStrike" cap="none" dirty="0">
                <a:solidFill>
                  <a:schemeClr val="lt1"/>
                </a:solidFill>
                <a:latin typeface="Roboto" panose="02000000000000000000" pitchFamily="2" charset="0"/>
                <a:ea typeface="Roboto" panose="02000000000000000000" pitchFamily="2" charset="0"/>
                <a:cs typeface="Nunito"/>
                <a:sym typeface="Nunito"/>
              </a:rPr>
            </a:br>
            <a:r>
              <a:rPr lang="en-US" sz="2400" i="0" u="none" strike="noStrike" cap="none" dirty="0">
                <a:solidFill>
                  <a:schemeClr val="lt1"/>
                </a:solidFill>
                <a:latin typeface="Roboto" panose="02000000000000000000" pitchFamily="2" charset="0"/>
                <a:ea typeface="Roboto" panose="02000000000000000000" pitchFamily="2" charset="0"/>
                <a:cs typeface="Nunito"/>
                <a:sym typeface="Nunito"/>
              </a:rPr>
              <a:t>trusted ID credentials</a:t>
            </a:r>
            <a:endParaRPr sz="2400" i="0" u="none" strike="noStrike" cap="none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Nunito"/>
              <a:sym typeface="Nunito"/>
            </a:endParaRPr>
          </a:p>
        </p:txBody>
      </p:sp>
      <p:sp>
        <p:nvSpPr>
          <p:cNvPr id="9" name="Google Shape;408;g9472c1b2fd_0_57">
            <a:extLst>
              <a:ext uri="{FF2B5EF4-FFF2-40B4-BE49-F238E27FC236}">
                <a16:creationId xmlns:a16="http://schemas.microsoft.com/office/drawing/2014/main" id="{72552E5C-E89E-4058-A65E-E3AB2B57CE9F}"/>
              </a:ext>
            </a:extLst>
          </p:cNvPr>
          <p:cNvSpPr txBox="1"/>
          <p:nvPr/>
        </p:nvSpPr>
        <p:spPr>
          <a:xfrm>
            <a:off x="0" y="0"/>
            <a:ext cx="4294993" cy="20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AB438"/>
              </a:buClr>
              <a:buSzPts val="3000"/>
              <a:buFont typeface="Calibri"/>
              <a:buNone/>
            </a:pPr>
            <a:r>
              <a:rPr lang="en-US" sz="2400" i="0" u="none" strike="noStrike" cap="none" dirty="0">
                <a:solidFill>
                  <a:schemeClr val="lt1"/>
                </a:solidFill>
                <a:latin typeface="Roboto" panose="02000000000000000000" pitchFamily="2" charset="0"/>
                <a:ea typeface="Roboto" panose="02000000000000000000" pitchFamily="2" charset="0"/>
                <a:cs typeface="Nunito"/>
                <a:sym typeface="Nunito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"/>
                  </a:ext>
                </a:extLst>
              </a:rPr>
              <a:t>To establish trust</a:t>
            </a:r>
            <a:br>
              <a:rPr lang="en-US" sz="2400" i="0" u="none" strike="noStrike" cap="none" dirty="0">
                <a:solidFill>
                  <a:schemeClr val="lt1"/>
                </a:solidFill>
                <a:latin typeface="Roboto" panose="02000000000000000000" pitchFamily="2" charset="0"/>
                <a:ea typeface="Roboto" panose="02000000000000000000" pitchFamily="2" charset="0"/>
                <a:cs typeface="Nunito"/>
                <a:sym typeface="Nunito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"/>
                  </a:ext>
                </a:extLst>
              </a:rPr>
            </a:br>
            <a:r>
              <a:rPr lang="en-US" sz="2400" i="0" u="none" strike="noStrike" cap="none" dirty="0">
                <a:solidFill>
                  <a:schemeClr val="lt1"/>
                </a:solidFill>
                <a:latin typeface="Roboto" panose="02000000000000000000" pitchFamily="2" charset="0"/>
                <a:ea typeface="Roboto" panose="02000000000000000000" pitchFamily="2" charset="0"/>
                <a:cs typeface="Nunito"/>
                <a:sym typeface="Nunito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"/>
                  </a:ext>
                </a:extLst>
              </a:rPr>
              <a:t>in remote users with</a:t>
            </a:r>
            <a:br>
              <a:rPr lang="en-US" sz="2400" i="0" u="none" strike="noStrike" cap="none" dirty="0">
                <a:solidFill>
                  <a:schemeClr val="lt1"/>
                </a:solidFill>
                <a:latin typeface="Roboto" panose="02000000000000000000" pitchFamily="2" charset="0"/>
                <a:ea typeface="Roboto" panose="02000000000000000000" pitchFamily="2" charset="0"/>
                <a:cs typeface="Nunito"/>
                <a:sym typeface="Nunito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"/>
                  </a:ext>
                </a:extLst>
              </a:rPr>
            </a:br>
            <a:r>
              <a:rPr lang="en-US" sz="2400" i="0" u="none" strike="noStrike" cap="none" dirty="0">
                <a:solidFill>
                  <a:schemeClr val="lt1"/>
                </a:solidFill>
                <a:latin typeface="Roboto" panose="02000000000000000000" pitchFamily="2" charset="0"/>
                <a:ea typeface="Roboto" panose="02000000000000000000" pitchFamily="2" charset="0"/>
                <a:cs typeface="Nunito"/>
                <a:sym typeface="Nunito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"/>
                  </a:ext>
                </a:extLst>
              </a:rPr>
              <a:t>face verification</a:t>
            </a:r>
            <a:endParaRPr sz="2400" i="0" u="none" strike="noStrike" cap="none" dirty="0">
              <a:solidFill>
                <a:schemeClr val="lt1"/>
              </a:solidFill>
              <a:latin typeface="Roboto" panose="02000000000000000000" pitchFamily="2" charset="0"/>
              <a:ea typeface="Roboto" panose="02000000000000000000" pitchFamily="2" charset="0"/>
              <a:sym typeface="Arial"/>
            </a:endParaRPr>
          </a:p>
        </p:txBody>
      </p:sp>
      <p:sp>
        <p:nvSpPr>
          <p:cNvPr id="10" name="Google Shape;410;g9472c1b2fd_0_57">
            <a:extLst>
              <a:ext uri="{FF2B5EF4-FFF2-40B4-BE49-F238E27FC236}">
                <a16:creationId xmlns:a16="http://schemas.microsoft.com/office/drawing/2014/main" id="{FEBD4485-2512-48B4-BCFE-2500B95589FC}"/>
              </a:ext>
            </a:extLst>
          </p:cNvPr>
          <p:cNvSpPr txBox="1"/>
          <p:nvPr/>
        </p:nvSpPr>
        <p:spPr>
          <a:xfrm>
            <a:off x="-7472" y="2483689"/>
            <a:ext cx="4302466" cy="17747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2400" b="1" i="0" u="none" strike="noStrike" cap="none" dirty="0">
                <a:solidFill>
                  <a:schemeClr val="lt1"/>
                </a:solidFill>
                <a:latin typeface="Roboto" panose="02000000000000000000" pitchFamily="2" charset="0"/>
                <a:ea typeface="Roboto" panose="02000000000000000000" pitchFamily="2" charset="0"/>
                <a:cs typeface="Nunito"/>
                <a:sym typeface="Nunito"/>
              </a:rPr>
              <a:t>iProov</a:t>
            </a:r>
            <a:r>
              <a:rPr lang="en-US" sz="2400" i="0" u="none" strike="noStrike" cap="none" dirty="0">
                <a:solidFill>
                  <a:schemeClr val="lt1"/>
                </a:solidFill>
                <a:latin typeface="Roboto" panose="02000000000000000000" pitchFamily="2" charset="0"/>
                <a:ea typeface="Roboto" panose="02000000000000000000" pitchFamily="2" charset="0"/>
                <a:cs typeface="Nunito"/>
                <a:sym typeface="Nunito"/>
              </a:rPr>
              <a:t> assures the</a:t>
            </a:r>
            <a:br>
              <a:rPr lang="en-US" sz="2400" i="0" u="none" strike="noStrike" cap="none" dirty="0">
                <a:solidFill>
                  <a:schemeClr val="lt1"/>
                </a:solidFill>
                <a:latin typeface="Roboto" panose="02000000000000000000" pitchFamily="2" charset="0"/>
                <a:ea typeface="Roboto" panose="02000000000000000000" pitchFamily="2" charset="0"/>
                <a:cs typeface="Nunito"/>
                <a:sym typeface="Nunito"/>
              </a:rPr>
            </a:br>
            <a:r>
              <a:rPr lang="en-US" sz="2400" b="1" i="0" u="none" strike="noStrike" cap="none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Nunito"/>
                <a:sym typeface="Nunito"/>
              </a:rPr>
              <a:t>Genuine Presence</a:t>
            </a:r>
            <a:r>
              <a:rPr lang="en-US" sz="2400" b="1" i="0" u="none" strike="noStrike" cap="none" baseline="3000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Nunito"/>
                <a:sym typeface="Nunito"/>
              </a:rPr>
              <a:t>®</a:t>
            </a:r>
            <a:br>
              <a:rPr lang="en-US" sz="2400" i="0" u="none" strike="noStrike" cap="none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Nunito"/>
                <a:sym typeface="Nunito"/>
              </a:rPr>
            </a:br>
            <a:r>
              <a:rPr lang="en-US" sz="2400" i="0" u="none" strike="noStrike" cap="none" dirty="0">
                <a:solidFill>
                  <a:schemeClr val="lt1"/>
                </a:solidFill>
                <a:latin typeface="Roboto" panose="02000000000000000000" pitchFamily="2" charset="0"/>
                <a:ea typeface="Roboto" panose="02000000000000000000" pitchFamily="2" charset="0"/>
                <a:cs typeface="Nunito"/>
                <a:sym typeface="Nunito"/>
              </a:rPr>
              <a:t>of people asserting</a:t>
            </a:r>
            <a:br>
              <a:rPr lang="en-US" sz="2400" i="0" u="none" strike="noStrike" cap="none" dirty="0">
                <a:solidFill>
                  <a:schemeClr val="lt1"/>
                </a:solidFill>
                <a:latin typeface="Roboto" panose="02000000000000000000" pitchFamily="2" charset="0"/>
                <a:ea typeface="Roboto" panose="02000000000000000000" pitchFamily="2" charset="0"/>
                <a:cs typeface="Nunito"/>
                <a:sym typeface="Nunito"/>
              </a:rPr>
            </a:br>
            <a:r>
              <a:rPr lang="en-US" sz="2400" i="0" u="none" strike="noStrike" cap="none" dirty="0">
                <a:solidFill>
                  <a:schemeClr val="lt1"/>
                </a:solidFill>
                <a:latin typeface="Roboto" panose="02000000000000000000" pitchFamily="2" charset="0"/>
                <a:ea typeface="Roboto" panose="02000000000000000000" pitchFamily="2" charset="0"/>
                <a:cs typeface="Nunito"/>
                <a:sym typeface="Nunito"/>
              </a:rPr>
              <a:t>their identity online</a:t>
            </a:r>
          </a:p>
        </p:txBody>
      </p:sp>
      <p:pic>
        <p:nvPicPr>
          <p:cNvPr id="17" name="Google Shape;51;p51">
            <a:extLst>
              <a:ext uri="{FF2B5EF4-FFF2-40B4-BE49-F238E27FC236}">
                <a16:creationId xmlns:a16="http://schemas.microsoft.com/office/drawing/2014/main" id="{0A285DC0-9F54-CE43-B19C-8A3586A8FF8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498238" y="609286"/>
            <a:ext cx="1126530" cy="72778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0;p34">
            <a:extLst>
              <a:ext uri="{FF2B5EF4-FFF2-40B4-BE49-F238E27FC236}">
                <a16:creationId xmlns:a16="http://schemas.microsoft.com/office/drawing/2014/main" id="{465338C9-A2C5-48FD-A0DA-5C55AEC146BB}"/>
              </a:ext>
            </a:extLst>
          </p:cNvPr>
          <p:cNvSpPr txBox="1"/>
          <p:nvPr/>
        </p:nvSpPr>
        <p:spPr>
          <a:xfrm>
            <a:off x="11560195" y="6498839"/>
            <a:ext cx="4233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0" i="0" u="none" strike="noStrike" cap="none">
                <a:solidFill>
                  <a:schemeClr val="accent6"/>
                </a:solidFill>
                <a:latin typeface="Roboto Light"/>
                <a:ea typeface="Roboto Light"/>
                <a:cs typeface="Roboto Light"/>
                <a:sym typeface="Roboto Light"/>
              </a:rPr>
              <a:t>2</a:t>
            </a:fld>
            <a:endParaRPr sz="1000" b="0" i="0" u="none" strike="noStrike" cap="none">
              <a:solidFill>
                <a:schemeClr val="accent6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2" name="Google Shape;94;p1">
            <a:extLst>
              <a:ext uri="{FF2B5EF4-FFF2-40B4-BE49-F238E27FC236}">
                <a16:creationId xmlns:a16="http://schemas.microsoft.com/office/drawing/2014/main" id="{5F7120F0-E67A-4365-AF5E-043ED9BBEBC6}"/>
              </a:ext>
            </a:extLst>
          </p:cNvPr>
          <p:cNvSpPr txBox="1"/>
          <p:nvPr/>
        </p:nvSpPr>
        <p:spPr>
          <a:xfrm>
            <a:off x="5581305" y="6491054"/>
            <a:ext cx="1542703" cy="191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 dirty="0">
                <a:solidFill>
                  <a:srgbClr val="B9CBDF"/>
                </a:solidFill>
                <a:latin typeface="Roboto Light"/>
                <a:ea typeface="Roboto Light"/>
                <a:cs typeface="Roboto Light"/>
                <a:sym typeface="Roboto Light"/>
              </a:rPr>
              <a:t>© iProov 2022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95258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0;p76">
            <a:extLst>
              <a:ext uri="{FF2B5EF4-FFF2-40B4-BE49-F238E27FC236}">
                <a16:creationId xmlns:a16="http://schemas.microsoft.com/office/drawing/2014/main" id="{B6CB5D2E-2F0A-44AB-B18B-D7217C902A4E}"/>
              </a:ext>
            </a:extLst>
          </p:cNvPr>
          <p:cNvPicPr preferRelativeResize="0"/>
          <p:nvPr/>
        </p:nvPicPr>
        <p:blipFill>
          <a:blip r:embed="rId3"/>
          <a:srcRect/>
          <a:stretch/>
        </p:blipFill>
        <p:spPr>
          <a:xfrm>
            <a:off x="-1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5BB7BF6F-932D-442F-9EBA-00123F51C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3567" y="484654"/>
            <a:ext cx="10433012" cy="674221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Proliferation of Payment Methods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0" name="Google Shape;405;g9472c1b2fd_0_57" title="Dark semi-transparent background">
            <a:extLst>
              <a:ext uri="{FF2B5EF4-FFF2-40B4-BE49-F238E27FC236}">
                <a16:creationId xmlns:a16="http://schemas.microsoft.com/office/drawing/2014/main" id="{A2613ED2-AD3E-4443-8568-0073DA7ECFA6}"/>
              </a:ext>
            </a:extLst>
          </p:cNvPr>
          <p:cNvSpPr/>
          <p:nvPr/>
        </p:nvSpPr>
        <p:spPr>
          <a:xfrm>
            <a:off x="8320918" y="3428999"/>
            <a:ext cx="3871082" cy="342900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 panose="02000000000000000000" pitchFamily="2" charset="0"/>
              <a:ea typeface="Roboto" panose="02000000000000000000" pitchFamily="2" charset="0"/>
              <a:cs typeface="Calibri"/>
              <a:sym typeface="Calibri"/>
            </a:endParaRPr>
          </a:p>
        </p:txBody>
      </p:sp>
      <p:sp>
        <p:nvSpPr>
          <p:cNvPr id="11" name="Google Shape;405;g9472c1b2fd_0_57" title="Dark semi-transparent background">
            <a:extLst>
              <a:ext uri="{FF2B5EF4-FFF2-40B4-BE49-F238E27FC236}">
                <a16:creationId xmlns:a16="http://schemas.microsoft.com/office/drawing/2014/main" id="{A5E97488-FC62-C84D-B43D-526B1B3E1032}"/>
              </a:ext>
            </a:extLst>
          </p:cNvPr>
          <p:cNvSpPr/>
          <p:nvPr/>
        </p:nvSpPr>
        <p:spPr>
          <a:xfrm>
            <a:off x="8328604" y="-30437"/>
            <a:ext cx="3863396" cy="3459437"/>
          </a:xfrm>
          <a:prstGeom prst="rect">
            <a:avLst/>
          </a:prstGeom>
          <a:solidFill>
            <a:srgbClr val="1C529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 panose="02000000000000000000" pitchFamily="2" charset="0"/>
              <a:ea typeface="Roboto" panose="02000000000000000000" pitchFamily="2" charset="0"/>
              <a:cs typeface="Calibri"/>
              <a:sym typeface="Calibri"/>
            </a:endParaRPr>
          </a:p>
        </p:txBody>
      </p:sp>
      <p:sp>
        <p:nvSpPr>
          <p:cNvPr id="12" name="Google Shape;408;g9472c1b2fd_0_57">
            <a:extLst>
              <a:ext uri="{FF2B5EF4-FFF2-40B4-BE49-F238E27FC236}">
                <a16:creationId xmlns:a16="http://schemas.microsoft.com/office/drawing/2014/main" id="{F4E9628D-9C77-1543-BE17-B87A85D959D6}"/>
              </a:ext>
            </a:extLst>
          </p:cNvPr>
          <p:cNvSpPr txBox="1"/>
          <p:nvPr/>
        </p:nvSpPr>
        <p:spPr>
          <a:xfrm>
            <a:off x="8543061" y="553925"/>
            <a:ext cx="3426792" cy="1209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Clr>
                <a:srgbClr val="FAB438"/>
              </a:buClr>
              <a:buSzPts val="3000"/>
            </a:pPr>
            <a:r>
              <a:rPr lang="en-US" sz="2400" dirty="0">
                <a:solidFill>
                  <a:schemeClr val="lt1"/>
                </a:solidFill>
                <a:latin typeface="Roboto" panose="02000000000000000000" pitchFamily="2" charset="0"/>
                <a:ea typeface="Roboto" panose="02000000000000000000" pitchFamily="2" charset="0"/>
                <a:cs typeface="Nunito"/>
                <a:sym typeface="Nunito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"/>
                  </a:ext>
                </a:extLst>
              </a:rPr>
              <a:t>M-</a:t>
            </a:r>
            <a:r>
              <a:rPr lang="en-US" sz="2400" dirty="0" err="1">
                <a:solidFill>
                  <a:schemeClr val="lt1"/>
                </a:solidFill>
                <a:latin typeface="Roboto" panose="02000000000000000000" pitchFamily="2" charset="0"/>
                <a:ea typeface="Roboto" panose="02000000000000000000" pitchFamily="2" charset="0"/>
                <a:cs typeface="Nunito"/>
                <a:sym typeface="Nunito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"/>
                  </a:ext>
                </a:extLst>
              </a:rPr>
              <a:t>Pesa</a:t>
            </a:r>
            <a:r>
              <a:rPr lang="en-US" sz="2400" dirty="0">
                <a:solidFill>
                  <a:schemeClr val="lt1"/>
                </a:solidFill>
                <a:latin typeface="Roboto" panose="02000000000000000000" pitchFamily="2" charset="0"/>
                <a:ea typeface="Roboto" panose="02000000000000000000" pitchFamily="2" charset="0"/>
                <a:cs typeface="Nunito"/>
                <a:sym typeface="Nunito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"/>
                  </a:ext>
                </a:extLst>
              </a:rPr>
              <a:t> now </a:t>
            </a:r>
          </a:p>
          <a:p>
            <a:pPr lvl="0" algn="ctr">
              <a:buClr>
                <a:srgbClr val="FAB438"/>
              </a:buClr>
              <a:buSzPts val="3000"/>
            </a:pPr>
            <a:r>
              <a:rPr lang="en-US" sz="2400" dirty="0">
                <a:solidFill>
                  <a:schemeClr val="lt1"/>
                </a:solidFill>
                <a:latin typeface="Roboto" panose="02000000000000000000" pitchFamily="2" charset="0"/>
                <a:ea typeface="Roboto" panose="02000000000000000000" pitchFamily="2" charset="0"/>
                <a:cs typeface="Nunito"/>
                <a:sym typeface="Nunito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"/>
                  </a:ext>
                </a:extLst>
              </a:rPr>
              <a:t>processes</a:t>
            </a:r>
            <a:r>
              <a:rPr lang="en-US" sz="2400" dirty="0">
                <a:solidFill>
                  <a:schemeClr val="lt1"/>
                </a:solidFill>
                <a:latin typeface="Roboto" panose="02000000000000000000" pitchFamily="2" charset="0"/>
                <a:ea typeface="Roboto" panose="02000000000000000000" pitchFamily="2" charset="0"/>
                <a:cs typeface="Nunito"/>
                <a:sym typeface="Nunito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"/>
                  </a:ext>
                </a:extLst>
              </a:rPr>
              <a:t> </a:t>
            </a:r>
            <a:r>
              <a:rPr lang="en-US" sz="2400" dirty="0">
                <a:solidFill>
                  <a:schemeClr val="lt1"/>
                </a:solidFill>
                <a:latin typeface="Roboto" panose="02000000000000000000" pitchFamily="2" charset="0"/>
                <a:ea typeface="Roboto" panose="02000000000000000000" pitchFamily="2" charset="0"/>
                <a:cs typeface="Nunito"/>
                <a:sym typeface="Nunito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"/>
                  </a:ext>
                </a:extLst>
              </a:rPr>
              <a:t>more than</a:t>
            </a:r>
            <a:endParaRPr sz="2400" i="0" u="none" strike="noStrike" cap="none" dirty="0">
              <a:solidFill>
                <a:schemeClr val="lt1"/>
              </a:solidFill>
              <a:latin typeface="Roboto" panose="02000000000000000000" pitchFamily="2" charset="0"/>
              <a:ea typeface="Roboto" panose="02000000000000000000" pitchFamily="2" charset="0"/>
              <a:sym typeface="Arial"/>
            </a:endParaRPr>
          </a:p>
        </p:txBody>
      </p:sp>
      <p:sp>
        <p:nvSpPr>
          <p:cNvPr id="13" name="Google Shape;410;g9472c1b2fd_0_57">
            <a:extLst>
              <a:ext uri="{FF2B5EF4-FFF2-40B4-BE49-F238E27FC236}">
                <a16:creationId xmlns:a16="http://schemas.microsoft.com/office/drawing/2014/main" id="{50C71A95-DBAD-8C45-97B9-4AABBD364CA5}"/>
              </a:ext>
            </a:extLst>
          </p:cNvPr>
          <p:cNvSpPr txBox="1"/>
          <p:nvPr/>
        </p:nvSpPr>
        <p:spPr>
          <a:xfrm>
            <a:off x="8822221" y="4001510"/>
            <a:ext cx="2868475" cy="442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Pts val="3000"/>
            </a:pPr>
            <a:r>
              <a:rPr lang="en-US" sz="2400" dirty="0">
                <a:solidFill>
                  <a:schemeClr val="lt1"/>
                </a:solidFill>
                <a:latin typeface="Roboto" panose="02000000000000000000" pitchFamily="2" charset="0"/>
                <a:ea typeface="Roboto" panose="02000000000000000000" pitchFamily="2" charset="0"/>
                <a:cs typeface="Nunito"/>
                <a:sym typeface="Nunito"/>
              </a:rPr>
              <a:t>Juniper predicts</a:t>
            </a:r>
            <a:endParaRPr lang="en-US" sz="2400" i="0" u="none" strike="noStrike" cap="none" dirty="0">
              <a:solidFill>
                <a:schemeClr val="lt1"/>
              </a:solidFill>
              <a:latin typeface="Roboto" panose="02000000000000000000" pitchFamily="2" charset="0"/>
              <a:ea typeface="Roboto" panose="02000000000000000000" pitchFamily="2" charset="0"/>
              <a:cs typeface="Nunito"/>
              <a:sym typeface="Nunito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BFEBD9E-17D1-5549-81C6-30161F78DFD1}"/>
              </a:ext>
            </a:extLst>
          </p:cNvPr>
          <p:cNvSpPr txBox="1"/>
          <p:nvPr/>
        </p:nvSpPr>
        <p:spPr>
          <a:xfrm>
            <a:off x="8320917" y="1643846"/>
            <a:ext cx="3871082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500" b="1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Nunito"/>
                <a:sym typeface="Nunito"/>
                <a:extLst>
                  <a:ext uri="http://customooxmlschemas.google.com/">
                    <go:slidesCustomData xmlns:lc="http://schemas.openxmlformats.org/drawingml/2006/lockedCanvas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"/>
                  </a:ext>
                </a:extLst>
              </a:rPr>
              <a:t>61 million </a:t>
            </a:r>
            <a:endParaRPr lang="en-US" sz="4500" dirty="0">
              <a:solidFill>
                <a:schemeClr val="tx2"/>
              </a:solidFill>
            </a:endParaRPr>
          </a:p>
        </p:txBody>
      </p:sp>
      <p:sp>
        <p:nvSpPr>
          <p:cNvPr id="15" name="Google Shape;408;g9472c1b2fd_0_57">
            <a:extLst>
              <a:ext uri="{FF2B5EF4-FFF2-40B4-BE49-F238E27FC236}">
                <a16:creationId xmlns:a16="http://schemas.microsoft.com/office/drawing/2014/main" id="{1496C924-314F-0A4C-83E3-9CF7F7B73B23}"/>
              </a:ext>
            </a:extLst>
          </p:cNvPr>
          <p:cNvSpPr txBox="1"/>
          <p:nvPr/>
        </p:nvSpPr>
        <p:spPr>
          <a:xfrm>
            <a:off x="8495840" y="2416091"/>
            <a:ext cx="3521235" cy="472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Clr>
                <a:srgbClr val="FAB438"/>
              </a:buClr>
              <a:buSzPts val="3000"/>
            </a:pPr>
            <a:r>
              <a:rPr lang="en-US" sz="2400" dirty="0">
                <a:solidFill>
                  <a:schemeClr val="lt1"/>
                </a:solidFill>
                <a:latin typeface="Roboto" panose="02000000000000000000" pitchFamily="2" charset="0"/>
                <a:ea typeface="Roboto" panose="02000000000000000000" pitchFamily="2" charset="0"/>
                <a:cs typeface="Nunito"/>
                <a:sym typeface="Nunito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:lc="http://schemas.openxmlformats.org/drawingml/2006/lockedCanvas" textRoundtripDataId="3"/>
                  </a:ext>
                </a:extLst>
              </a:rPr>
              <a:t>transactions a day</a:t>
            </a:r>
            <a:endParaRPr sz="2400" i="0" u="none" strike="noStrike" cap="none" dirty="0">
              <a:solidFill>
                <a:schemeClr val="lt1"/>
              </a:solidFill>
              <a:latin typeface="Roboto" panose="02000000000000000000" pitchFamily="2" charset="0"/>
              <a:ea typeface="Roboto" panose="02000000000000000000" pitchFamily="2" charset="0"/>
              <a:sym typeface="Arial"/>
            </a:endParaRPr>
          </a:p>
        </p:txBody>
      </p:sp>
      <p:sp>
        <p:nvSpPr>
          <p:cNvPr id="16" name="Google Shape;410;g9472c1b2fd_0_57">
            <a:extLst>
              <a:ext uri="{FF2B5EF4-FFF2-40B4-BE49-F238E27FC236}">
                <a16:creationId xmlns:a16="http://schemas.microsoft.com/office/drawing/2014/main" id="{74975934-7AA6-FD4B-B96F-ACD32169DC0E}"/>
              </a:ext>
            </a:extLst>
          </p:cNvPr>
          <p:cNvSpPr txBox="1"/>
          <p:nvPr/>
        </p:nvSpPr>
        <p:spPr>
          <a:xfrm>
            <a:off x="8822221" y="5179428"/>
            <a:ext cx="2868475" cy="1068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Pts val="3000"/>
            </a:pPr>
            <a:r>
              <a:rPr lang="en-US" sz="2400" dirty="0">
                <a:solidFill>
                  <a:schemeClr val="lt1"/>
                </a:solidFill>
                <a:latin typeface="Roboto" panose="02000000000000000000" pitchFamily="2" charset="0"/>
                <a:ea typeface="Roboto" panose="02000000000000000000" pitchFamily="2" charset="0"/>
                <a:cs typeface="Nunito"/>
                <a:sym typeface="Nunito"/>
              </a:rPr>
              <a:t>people will be using Digital Wallets</a:t>
            </a:r>
            <a:br>
              <a:rPr lang="en-US" sz="2400" dirty="0">
                <a:solidFill>
                  <a:schemeClr val="lt1"/>
                </a:solidFill>
                <a:latin typeface="Roboto" panose="02000000000000000000" pitchFamily="2" charset="0"/>
                <a:ea typeface="Roboto" panose="02000000000000000000" pitchFamily="2" charset="0"/>
                <a:cs typeface="Nunito"/>
                <a:sym typeface="Nunito"/>
              </a:rPr>
            </a:br>
            <a:r>
              <a:rPr lang="en-US" sz="2400" dirty="0">
                <a:solidFill>
                  <a:schemeClr val="lt1"/>
                </a:solidFill>
                <a:latin typeface="Roboto" panose="02000000000000000000" pitchFamily="2" charset="0"/>
                <a:ea typeface="Roboto" panose="02000000000000000000" pitchFamily="2" charset="0"/>
                <a:cs typeface="Nunito"/>
                <a:sym typeface="Nunito"/>
              </a:rPr>
              <a:t>in 2022</a:t>
            </a:r>
            <a:endParaRPr lang="en-US" sz="2400" i="0" u="none" strike="noStrike" cap="none" dirty="0">
              <a:solidFill>
                <a:schemeClr val="lt1"/>
              </a:solidFill>
              <a:latin typeface="Roboto" panose="02000000000000000000" pitchFamily="2" charset="0"/>
              <a:ea typeface="Roboto" panose="02000000000000000000" pitchFamily="2" charset="0"/>
              <a:cs typeface="Nunito"/>
              <a:sym typeface="Nunito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06318B1-2AD2-5140-9A60-A70BF16E44B0}"/>
              </a:ext>
            </a:extLst>
          </p:cNvPr>
          <p:cNvSpPr txBox="1"/>
          <p:nvPr/>
        </p:nvSpPr>
        <p:spPr>
          <a:xfrm>
            <a:off x="8320917" y="4394598"/>
            <a:ext cx="3871082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500" b="1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Nunito"/>
                <a:sym typeface="Nunito"/>
                <a:extLst>
                  <a:ext uri="http://customooxmlschemas.google.com/">
                    <go:slidesCustomData xmlns:lc="http://schemas.openxmlformats.org/drawingml/2006/lockedCanvas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"/>
                  </a:ext>
                </a:extLst>
              </a:rPr>
              <a:t>36 million </a:t>
            </a:r>
            <a:endParaRPr lang="en-US" sz="4500" dirty="0">
              <a:solidFill>
                <a:schemeClr val="tx2"/>
              </a:solidFill>
            </a:endParaRPr>
          </a:p>
        </p:txBody>
      </p:sp>
      <p:cxnSp>
        <p:nvCxnSpPr>
          <p:cNvPr id="18" name="Google Shape;138;p4">
            <a:extLst>
              <a:ext uri="{FF2B5EF4-FFF2-40B4-BE49-F238E27FC236}">
                <a16:creationId xmlns:a16="http://schemas.microsoft.com/office/drawing/2014/main" id="{B330A0C8-E972-B44E-9F5A-D33697A3D60A}"/>
              </a:ext>
            </a:extLst>
          </p:cNvPr>
          <p:cNvCxnSpPr>
            <a:cxnSpLocks/>
          </p:cNvCxnSpPr>
          <p:nvPr/>
        </p:nvCxnSpPr>
        <p:spPr>
          <a:xfrm>
            <a:off x="646763" y="553925"/>
            <a:ext cx="0" cy="500518"/>
          </a:xfrm>
          <a:prstGeom prst="straightConnector1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0" name="Google Shape;10;p34">
            <a:extLst>
              <a:ext uri="{FF2B5EF4-FFF2-40B4-BE49-F238E27FC236}">
                <a16:creationId xmlns:a16="http://schemas.microsoft.com/office/drawing/2014/main" id="{308221D4-5351-4C95-8E66-4133E55C2173}"/>
              </a:ext>
            </a:extLst>
          </p:cNvPr>
          <p:cNvSpPr txBox="1"/>
          <p:nvPr/>
        </p:nvSpPr>
        <p:spPr>
          <a:xfrm>
            <a:off x="11560195" y="6498839"/>
            <a:ext cx="4233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0" i="0" u="none" strike="noStrike" cap="none">
                <a:solidFill>
                  <a:schemeClr val="accent6"/>
                </a:solidFill>
                <a:latin typeface="Roboto Light"/>
                <a:ea typeface="Roboto Light"/>
                <a:cs typeface="Roboto Light"/>
                <a:sym typeface="Roboto Light"/>
              </a:rPr>
              <a:t>3</a:t>
            </a:fld>
            <a:endParaRPr sz="1000" b="0" i="0" u="none" strike="noStrike" cap="none">
              <a:solidFill>
                <a:schemeClr val="accent6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1" name="Google Shape;94;p1">
            <a:extLst>
              <a:ext uri="{FF2B5EF4-FFF2-40B4-BE49-F238E27FC236}">
                <a16:creationId xmlns:a16="http://schemas.microsoft.com/office/drawing/2014/main" id="{DB965612-BB3E-4A74-B243-5B2F32F2C784}"/>
              </a:ext>
            </a:extLst>
          </p:cNvPr>
          <p:cNvSpPr txBox="1"/>
          <p:nvPr/>
        </p:nvSpPr>
        <p:spPr>
          <a:xfrm>
            <a:off x="5731776" y="6491054"/>
            <a:ext cx="1542703" cy="191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 dirty="0">
                <a:solidFill>
                  <a:srgbClr val="B9CBDF"/>
                </a:solidFill>
                <a:latin typeface="Roboto Light"/>
                <a:ea typeface="Roboto Light"/>
                <a:cs typeface="Roboto Light"/>
                <a:sym typeface="Roboto Light"/>
              </a:rPr>
              <a:t>© iProov 2022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" name="Google Shape;51;p51">
            <a:extLst>
              <a:ext uri="{FF2B5EF4-FFF2-40B4-BE49-F238E27FC236}">
                <a16:creationId xmlns:a16="http://schemas.microsoft.com/office/drawing/2014/main" id="{9307443D-A705-4E32-8741-3F427D64C1A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1414" y="5724000"/>
            <a:ext cx="1126530" cy="7277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39769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, sky&#10;&#10;Description automatically generated">
            <a:extLst>
              <a:ext uri="{FF2B5EF4-FFF2-40B4-BE49-F238E27FC236}">
                <a16:creationId xmlns:a16="http://schemas.microsoft.com/office/drawing/2014/main" id="{CE3ECFA7-0DA3-A346-8AB5-23CFA34BFA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301838" cy="6919784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11958044-C63A-4699-8B68-E01E9368B0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6483" y="436606"/>
            <a:ext cx="4550092" cy="115887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Lost Revenue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Due to Abandonment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0" name="Google Shape;405;g9472c1b2fd_0_57" title="Dark semi-transparent background">
            <a:extLst>
              <a:ext uri="{FF2B5EF4-FFF2-40B4-BE49-F238E27FC236}">
                <a16:creationId xmlns:a16="http://schemas.microsoft.com/office/drawing/2014/main" id="{B8272D1A-68ED-3246-9E51-6EFFAD04B6B3}"/>
              </a:ext>
            </a:extLst>
          </p:cNvPr>
          <p:cNvSpPr/>
          <p:nvPr/>
        </p:nvSpPr>
        <p:spPr>
          <a:xfrm>
            <a:off x="-21497" y="3474719"/>
            <a:ext cx="3871082" cy="345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 panose="02000000000000000000" pitchFamily="2" charset="0"/>
              <a:ea typeface="Roboto" panose="02000000000000000000" pitchFamily="2" charset="0"/>
              <a:cs typeface="Calibri"/>
              <a:sym typeface="Calibri"/>
            </a:endParaRPr>
          </a:p>
        </p:txBody>
      </p:sp>
      <p:sp>
        <p:nvSpPr>
          <p:cNvPr id="11" name="Google Shape;405;g9472c1b2fd_0_57" title="Dark semi-transparent background">
            <a:extLst>
              <a:ext uri="{FF2B5EF4-FFF2-40B4-BE49-F238E27FC236}">
                <a16:creationId xmlns:a16="http://schemas.microsoft.com/office/drawing/2014/main" id="{6DF1E67D-B0FD-AC44-85A5-EC6CD5747A74}"/>
              </a:ext>
            </a:extLst>
          </p:cNvPr>
          <p:cNvSpPr/>
          <p:nvPr/>
        </p:nvSpPr>
        <p:spPr>
          <a:xfrm>
            <a:off x="-21498" y="-10934"/>
            <a:ext cx="3870000" cy="3508516"/>
          </a:xfrm>
          <a:prstGeom prst="rect">
            <a:avLst/>
          </a:prstGeom>
          <a:solidFill>
            <a:srgbClr val="1C529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 panose="02000000000000000000" pitchFamily="2" charset="0"/>
              <a:ea typeface="Roboto" panose="02000000000000000000" pitchFamily="2" charset="0"/>
              <a:cs typeface="Calibri"/>
              <a:sym typeface="Calibri"/>
            </a:endParaRPr>
          </a:p>
        </p:txBody>
      </p:sp>
      <p:sp>
        <p:nvSpPr>
          <p:cNvPr id="17" name="Google Shape;410;g9472c1b2fd_0_57">
            <a:extLst>
              <a:ext uri="{FF2B5EF4-FFF2-40B4-BE49-F238E27FC236}">
                <a16:creationId xmlns:a16="http://schemas.microsoft.com/office/drawing/2014/main" id="{28C7B1D2-0142-DC43-880F-3C9B8AB92B8B}"/>
              </a:ext>
            </a:extLst>
          </p:cNvPr>
          <p:cNvSpPr txBox="1"/>
          <p:nvPr/>
        </p:nvSpPr>
        <p:spPr>
          <a:xfrm>
            <a:off x="322110" y="4644585"/>
            <a:ext cx="3196594" cy="1530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Pts val="3000"/>
            </a:pPr>
            <a:r>
              <a:rPr lang="en-US" sz="2400" dirty="0">
                <a:solidFill>
                  <a:schemeClr val="lt1"/>
                </a:solidFill>
                <a:latin typeface="Roboto" panose="02000000000000000000" pitchFamily="2" charset="0"/>
                <a:ea typeface="Roboto" panose="02000000000000000000" pitchFamily="2" charset="0"/>
                <a:cs typeface="Nunito"/>
                <a:sym typeface="Nunito"/>
              </a:rPr>
              <a:t>of shoppers </a:t>
            </a:r>
            <a:r>
              <a:rPr lang="en-US" sz="2400" b="1" dirty="0">
                <a:solidFill>
                  <a:schemeClr val="lt1"/>
                </a:solidFill>
                <a:latin typeface="Roboto" panose="02000000000000000000" pitchFamily="2" charset="0"/>
                <a:ea typeface="Roboto" panose="02000000000000000000" pitchFamily="2" charset="0"/>
                <a:cs typeface="Nunito"/>
                <a:sym typeface="Nunito"/>
              </a:rPr>
              <a:t>went to another retailer</a:t>
            </a:r>
            <a:r>
              <a:rPr lang="en-US" sz="2400" dirty="0">
                <a:solidFill>
                  <a:schemeClr val="lt1"/>
                </a:solidFill>
                <a:latin typeface="Roboto" panose="02000000000000000000" pitchFamily="2" charset="0"/>
                <a:ea typeface="Roboto" panose="02000000000000000000" pitchFamily="2" charset="0"/>
                <a:cs typeface="Nunito"/>
                <a:sym typeface="Nunito"/>
              </a:rPr>
              <a:t> to complete their purchase</a:t>
            </a:r>
            <a:endParaRPr lang="en-US" sz="2400" b="1" i="0" u="none" strike="noStrike" cap="none" dirty="0">
              <a:solidFill>
                <a:schemeClr val="lt1"/>
              </a:solidFill>
              <a:latin typeface="Roboto" panose="02000000000000000000" pitchFamily="2" charset="0"/>
              <a:ea typeface="Roboto" panose="02000000000000000000" pitchFamily="2" charset="0"/>
              <a:cs typeface="Nunito"/>
              <a:sym typeface="Nunito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04AC657-0B70-CE48-8E4B-FF639F1EB9F6}"/>
              </a:ext>
            </a:extLst>
          </p:cNvPr>
          <p:cNvSpPr txBox="1"/>
          <p:nvPr/>
        </p:nvSpPr>
        <p:spPr>
          <a:xfrm>
            <a:off x="-32928" y="3918486"/>
            <a:ext cx="3871082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500" b="1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Nunito"/>
                <a:sym typeface="Nunito"/>
                <a:extLst>
                  <a:ext uri="http://customooxmlschemas.google.com/">
                    <go:slidesCustomData xmlns:lc="http://schemas.openxmlformats.org/drawingml/2006/lockedCanvas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"/>
                  </a:ext>
                </a:extLst>
              </a:rPr>
              <a:t>37%</a:t>
            </a:r>
            <a:endParaRPr lang="en-US" sz="4500" dirty="0">
              <a:solidFill>
                <a:schemeClr val="tx2"/>
              </a:solidFill>
            </a:endParaRPr>
          </a:p>
        </p:txBody>
      </p:sp>
      <p:cxnSp>
        <p:nvCxnSpPr>
          <p:cNvPr id="21" name="Google Shape;25;p16">
            <a:extLst>
              <a:ext uri="{FF2B5EF4-FFF2-40B4-BE49-F238E27FC236}">
                <a16:creationId xmlns:a16="http://schemas.microsoft.com/office/drawing/2014/main" id="{E6E6651F-8EFC-854E-8124-969B9A898B76}"/>
              </a:ext>
            </a:extLst>
          </p:cNvPr>
          <p:cNvCxnSpPr/>
          <p:nvPr/>
        </p:nvCxnSpPr>
        <p:spPr>
          <a:xfrm>
            <a:off x="4362027" y="484654"/>
            <a:ext cx="0" cy="1002834"/>
          </a:xfrm>
          <a:prstGeom prst="straightConnector1">
            <a:avLst/>
          </a:prstGeom>
          <a:noFill/>
          <a:ln w="28575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8" name="Google Shape;408;g9472c1b2fd_0_57">
            <a:extLst>
              <a:ext uri="{FF2B5EF4-FFF2-40B4-BE49-F238E27FC236}">
                <a16:creationId xmlns:a16="http://schemas.microsoft.com/office/drawing/2014/main" id="{7F09B9BE-9AAB-4ABF-82F8-9ECA32C82BED}"/>
              </a:ext>
            </a:extLst>
          </p:cNvPr>
          <p:cNvSpPr txBox="1"/>
          <p:nvPr/>
        </p:nvSpPr>
        <p:spPr>
          <a:xfrm>
            <a:off x="0" y="448471"/>
            <a:ext cx="3838154" cy="14124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Clr>
                <a:srgbClr val="FAB438"/>
              </a:buClr>
              <a:buSzPts val="3000"/>
            </a:pPr>
            <a:r>
              <a:rPr lang="en-US" sz="2400" dirty="0">
                <a:solidFill>
                  <a:schemeClr val="lt1"/>
                </a:solidFill>
                <a:latin typeface="Roboto" panose="02000000000000000000" pitchFamily="2" charset="0"/>
                <a:ea typeface="Roboto" panose="02000000000000000000" pitchFamily="2" charset="0"/>
                <a:cs typeface="Nunito"/>
                <a:sym typeface="Nunito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"/>
                  </a:ext>
                </a:extLst>
              </a:rPr>
              <a:t>Global losses from </a:t>
            </a:r>
            <a:r>
              <a:rPr lang="en-US" sz="2400" b="1" dirty="0">
                <a:solidFill>
                  <a:schemeClr val="lt1"/>
                </a:solidFill>
                <a:latin typeface="Roboto" panose="02000000000000000000" pitchFamily="2" charset="0"/>
                <a:ea typeface="Roboto" panose="02000000000000000000" pitchFamily="2" charset="0"/>
                <a:cs typeface="Nunito"/>
                <a:sym typeface="Nunito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"/>
                  </a:ext>
                </a:extLst>
              </a:rPr>
              <a:t>payment fraud </a:t>
            </a:r>
            <a:r>
              <a:rPr lang="en-US" sz="2400" dirty="0">
                <a:solidFill>
                  <a:schemeClr val="lt1"/>
                </a:solidFill>
                <a:latin typeface="Roboto" panose="02000000000000000000" pitchFamily="2" charset="0"/>
                <a:ea typeface="Roboto" panose="02000000000000000000" pitchFamily="2" charset="0"/>
                <a:cs typeface="Nunito"/>
                <a:sym typeface="Nunito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"/>
                  </a:ext>
                </a:extLst>
              </a:rPr>
              <a:t>has</a:t>
            </a:r>
            <a:br>
              <a:rPr lang="en-US" sz="2400" dirty="0">
                <a:solidFill>
                  <a:schemeClr val="lt1"/>
                </a:solidFill>
                <a:latin typeface="Roboto" panose="02000000000000000000" pitchFamily="2" charset="0"/>
                <a:ea typeface="Roboto" panose="02000000000000000000" pitchFamily="2" charset="0"/>
                <a:cs typeface="Nunito"/>
                <a:sym typeface="Nunito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"/>
                  </a:ext>
                </a:extLst>
              </a:rPr>
            </a:br>
            <a:r>
              <a:rPr lang="en-US" sz="2400" dirty="0">
                <a:solidFill>
                  <a:schemeClr val="lt1"/>
                </a:solidFill>
                <a:latin typeface="Roboto" panose="02000000000000000000" pitchFamily="2" charset="0"/>
                <a:ea typeface="Roboto" panose="02000000000000000000" pitchFamily="2" charset="0"/>
                <a:cs typeface="Nunito"/>
                <a:sym typeface="Nunito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"/>
                  </a:ext>
                </a:extLst>
              </a:rPr>
              <a:t>tripled from </a:t>
            </a:r>
            <a:r>
              <a:rPr lang="en-US" sz="2400" dirty="0">
                <a:solidFill>
                  <a:schemeClr val="lt1"/>
                </a:solidFill>
                <a:latin typeface="Roboto" panose="02000000000000000000" pitchFamily="2" charset="0"/>
                <a:ea typeface="Roboto" panose="02000000000000000000" pitchFamily="2" charset="0"/>
                <a:cs typeface="Nunito"/>
                <a:sym typeface="Nunito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"/>
                  </a:ext>
                </a:extLst>
              </a:rPr>
              <a:t>$9.84 Billion</a:t>
            </a:r>
            <a:br>
              <a:rPr lang="en-US" sz="2400" dirty="0">
                <a:solidFill>
                  <a:schemeClr val="lt1"/>
                </a:solidFill>
                <a:latin typeface="Roboto" panose="02000000000000000000" pitchFamily="2" charset="0"/>
                <a:ea typeface="Roboto" panose="02000000000000000000" pitchFamily="2" charset="0"/>
                <a:cs typeface="Nunito"/>
                <a:sym typeface="Nunito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"/>
                  </a:ext>
                </a:extLst>
              </a:rPr>
            </a:br>
            <a:r>
              <a:rPr lang="en-US" sz="2400" dirty="0">
                <a:solidFill>
                  <a:schemeClr val="lt1"/>
                </a:solidFill>
                <a:latin typeface="Roboto" panose="02000000000000000000" pitchFamily="2" charset="0"/>
                <a:ea typeface="Roboto" panose="02000000000000000000" pitchFamily="2" charset="0"/>
                <a:cs typeface="Nunito"/>
                <a:sym typeface="Nunito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:lc="http://schemas.openxmlformats.org/drawingml/2006/lockedCanvas" textRoundtripDataId="3"/>
                  </a:ext>
                </a:extLst>
              </a:rPr>
              <a:t>in 2011 to </a:t>
            </a:r>
            <a:endParaRPr sz="2400" i="0" u="none" strike="noStrike" cap="none" dirty="0">
              <a:solidFill>
                <a:schemeClr val="lt1"/>
              </a:solidFill>
              <a:latin typeface="Roboto" panose="02000000000000000000" pitchFamily="2" charset="0"/>
              <a:ea typeface="Roboto" panose="02000000000000000000" pitchFamily="2" charset="0"/>
              <a:sym typeface="Arial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BA9EC4D-20C6-49F7-ABBD-719352B2989E}"/>
              </a:ext>
            </a:extLst>
          </p:cNvPr>
          <p:cNvSpPr txBox="1"/>
          <p:nvPr/>
        </p:nvSpPr>
        <p:spPr>
          <a:xfrm>
            <a:off x="-32928" y="1867167"/>
            <a:ext cx="387108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200" b="1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Nunito"/>
                <a:sym typeface="Nunito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:lc="http://schemas.openxmlformats.org/drawingml/2006/lockedCanvas" textRoundtripDataId="3"/>
                  </a:ext>
                </a:extLst>
              </a:rPr>
              <a:t>$32.39 Billion</a:t>
            </a:r>
            <a:endParaRPr lang="en-US" sz="4200" dirty="0">
              <a:solidFill>
                <a:schemeClr val="tx2"/>
              </a:solidFill>
            </a:endParaRPr>
          </a:p>
        </p:txBody>
      </p:sp>
      <p:sp>
        <p:nvSpPr>
          <p:cNvPr id="22" name="Google Shape;408;g9472c1b2fd_0_57">
            <a:extLst>
              <a:ext uri="{FF2B5EF4-FFF2-40B4-BE49-F238E27FC236}">
                <a16:creationId xmlns:a16="http://schemas.microsoft.com/office/drawing/2014/main" id="{229B015C-C1ED-4B19-984A-5F99142908D2}"/>
              </a:ext>
            </a:extLst>
          </p:cNvPr>
          <p:cNvSpPr txBox="1"/>
          <p:nvPr/>
        </p:nvSpPr>
        <p:spPr>
          <a:xfrm>
            <a:off x="-25242" y="2475497"/>
            <a:ext cx="3863396" cy="619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Clr>
                <a:srgbClr val="FAB438"/>
              </a:buClr>
              <a:buSzPts val="3000"/>
            </a:pPr>
            <a:r>
              <a:rPr lang="en-US" sz="2400" dirty="0">
                <a:solidFill>
                  <a:schemeClr val="lt1"/>
                </a:solidFill>
                <a:latin typeface="Roboto" panose="02000000000000000000" pitchFamily="2" charset="0"/>
                <a:ea typeface="Roboto" panose="02000000000000000000" pitchFamily="2" charset="0"/>
                <a:cs typeface="Nunito"/>
                <a:sym typeface="Nunito"/>
                <a:extLst>
                  <a:ext uri="http://customooxmlschemas.google.com/">
                    <go:slidesCustomData xmlns:lc="http://schemas.openxmlformats.org/drawingml/2006/lockedCanvas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"/>
                  </a:ext>
                </a:extLst>
              </a:rPr>
              <a:t>in 2020</a:t>
            </a:r>
            <a:endParaRPr sz="2400" i="0" u="none" strike="noStrike" cap="none" dirty="0">
              <a:solidFill>
                <a:schemeClr val="lt1"/>
              </a:solidFill>
              <a:latin typeface="Roboto" panose="02000000000000000000" pitchFamily="2" charset="0"/>
              <a:ea typeface="Roboto" panose="02000000000000000000" pitchFamily="2" charset="0"/>
              <a:sym typeface="Arial"/>
            </a:endParaRPr>
          </a:p>
        </p:txBody>
      </p:sp>
      <p:sp>
        <p:nvSpPr>
          <p:cNvPr id="13" name="Google Shape;10;p34">
            <a:extLst>
              <a:ext uri="{FF2B5EF4-FFF2-40B4-BE49-F238E27FC236}">
                <a16:creationId xmlns:a16="http://schemas.microsoft.com/office/drawing/2014/main" id="{C431B908-B551-4E28-BE35-EB2BB5E69435}"/>
              </a:ext>
            </a:extLst>
          </p:cNvPr>
          <p:cNvSpPr txBox="1"/>
          <p:nvPr/>
        </p:nvSpPr>
        <p:spPr>
          <a:xfrm>
            <a:off x="11560195" y="6498839"/>
            <a:ext cx="4233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0" i="0" u="none" strike="noStrike" cap="none">
                <a:solidFill>
                  <a:schemeClr val="accent6"/>
                </a:solidFill>
                <a:latin typeface="Roboto Light"/>
                <a:ea typeface="Roboto Light"/>
                <a:cs typeface="Roboto Light"/>
                <a:sym typeface="Roboto Light"/>
              </a:rPr>
              <a:t>4</a:t>
            </a:fld>
            <a:endParaRPr sz="1000" b="0" i="0" u="none" strike="noStrike" cap="none">
              <a:solidFill>
                <a:schemeClr val="accent6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5" name="Google Shape;94;p1">
            <a:extLst>
              <a:ext uri="{FF2B5EF4-FFF2-40B4-BE49-F238E27FC236}">
                <a16:creationId xmlns:a16="http://schemas.microsoft.com/office/drawing/2014/main" id="{705B8BBF-DC37-427F-A15E-C4445761104D}"/>
              </a:ext>
            </a:extLst>
          </p:cNvPr>
          <p:cNvSpPr txBox="1"/>
          <p:nvPr/>
        </p:nvSpPr>
        <p:spPr>
          <a:xfrm>
            <a:off x="5581305" y="6491054"/>
            <a:ext cx="1542703" cy="191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 dirty="0">
                <a:solidFill>
                  <a:srgbClr val="B9CBDF"/>
                </a:solidFill>
                <a:latin typeface="Roboto Light"/>
                <a:ea typeface="Roboto Light"/>
                <a:cs typeface="Roboto Light"/>
                <a:sym typeface="Roboto Light"/>
              </a:rPr>
              <a:t>© iProov 2022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" name="Google Shape;51;p51">
            <a:extLst>
              <a:ext uri="{FF2B5EF4-FFF2-40B4-BE49-F238E27FC236}">
                <a16:creationId xmlns:a16="http://schemas.microsoft.com/office/drawing/2014/main" id="{167C60D9-0243-6948-B973-190A726A3382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498238" y="609286"/>
            <a:ext cx="1126530" cy="7277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1415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>
            <a:extLst>
              <a:ext uri="{FF2B5EF4-FFF2-40B4-BE49-F238E27FC236}">
                <a16:creationId xmlns:a16="http://schemas.microsoft.com/office/drawing/2014/main" id="{0FBAE121-F5EF-4580-BD0C-915B7F692E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6"/>
          <a:stretch/>
        </p:blipFill>
        <p:spPr bwMode="auto">
          <a:xfrm>
            <a:off x="0" y="421211"/>
            <a:ext cx="8936315" cy="5339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Google Shape;405;g9472c1b2fd_0_57" title="Dark semi-transparent background">
            <a:extLst>
              <a:ext uri="{FF2B5EF4-FFF2-40B4-BE49-F238E27FC236}">
                <a16:creationId xmlns:a16="http://schemas.microsoft.com/office/drawing/2014/main" id="{50BF879E-BEE0-3B4D-B760-7EA7E9C1D6D8}"/>
              </a:ext>
            </a:extLst>
          </p:cNvPr>
          <p:cNvSpPr/>
          <p:nvPr/>
        </p:nvSpPr>
        <p:spPr>
          <a:xfrm>
            <a:off x="8320915" y="3429000"/>
            <a:ext cx="3871082" cy="34537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 panose="02000000000000000000" pitchFamily="2" charset="0"/>
              <a:ea typeface="Roboto" panose="02000000000000000000" pitchFamily="2" charset="0"/>
              <a:cs typeface="Calibri"/>
              <a:sym typeface="Calibri"/>
            </a:endParaRPr>
          </a:p>
        </p:txBody>
      </p:sp>
      <p:sp>
        <p:nvSpPr>
          <p:cNvPr id="26" name="Google Shape;405;g9472c1b2fd_0_57" title="Dark semi-transparent background">
            <a:extLst>
              <a:ext uri="{FF2B5EF4-FFF2-40B4-BE49-F238E27FC236}">
                <a16:creationId xmlns:a16="http://schemas.microsoft.com/office/drawing/2014/main" id="{F742BF39-4793-4E3D-BCB5-85DC0AAC5AE0}"/>
              </a:ext>
            </a:extLst>
          </p:cNvPr>
          <p:cNvSpPr/>
          <p:nvPr/>
        </p:nvSpPr>
        <p:spPr>
          <a:xfrm>
            <a:off x="8320914" y="-29513"/>
            <a:ext cx="3871082" cy="3908840"/>
          </a:xfrm>
          <a:prstGeom prst="rect">
            <a:avLst/>
          </a:prstGeom>
          <a:solidFill>
            <a:srgbClr val="1C529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 panose="02000000000000000000" pitchFamily="2" charset="0"/>
              <a:ea typeface="Roboto" panose="02000000000000000000" pitchFamily="2" charset="0"/>
              <a:cs typeface="Calibri"/>
              <a:sym typeface="Calibri"/>
            </a:endParaRPr>
          </a:p>
        </p:txBody>
      </p:sp>
      <p:sp>
        <p:nvSpPr>
          <p:cNvPr id="11" name="Google Shape;405;g9472c1b2fd_0_57" title="Dark semi-transparent background">
            <a:extLst>
              <a:ext uri="{FF2B5EF4-FFF2-40B4-BE49-F238E27FC236}">
                <a16:creationId xmlns:a16="http://schemas.microsoft.com/office/drawing/2014/main" id="{7ABC7787-1E44-B445-B08C-706D9BBBC5D0}"/>
              </a:ext>
            </a:extLst>
          </p:cNvPr>
          <p:cNvSpPr/>
          <p:nvPr/>
        </p:nvSpPr>
        <p:spPr>
          <a:xfrm>
            <a:off x="8320916" y="-30436"/>
            <a:ext cx="3871084" cy="3639409"/>
          </a:xfrm>
          <a:prstGeom prst="rect">
            <a:avLst/>
          </a:prstGeom>
          <a:solidFill>
            <a:srgbClr val="1C529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 panose="02000000000000000000" pitchFamily="2" charset="0"/>
              <a:ea typeface="Roboto" panose="02000000000000000000" pitchFamily="2" charset="0"/>
              <a:cs typeface="Calibri"/>
              <a:sym typeface="Calibri"/>
            </a:endParaRPr>
          </a:p>
        </p:txBody>
      </p:sp>
      <p:sp>
        <p:nvSpPr>
          <p:cNvPr id="136" name="Google Shape;136;p4"/>
          <p:cNvSpPr txBox="1"/>
          <p:nvPr/>
        </p:nvSpPr>
        <p:spPr>
          <a:xfrm>
            <a:off x="5581305" y="6491054"/>
            <a:ext cx="1542600" cy="1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 dirty="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© iProov 2022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4"/>
          <p:cNvSpPr txBox="1">
            <a:spLocks noGrp="1"/>
          </p:cNvSpPr>
          <p:nvPr>
            <p:ph type="title"/>
          </p:nvPr>
        </p:nvSpPr>
        <p:spPr>
          <a:xfrm>
            <a:off x="747375" y="484650"/>
            <a:ext cx="8350442" cy="67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Roboto"/>
              <a:buNone/>
            </a:pPr>
            <a:r>
              <a:rPr lang="en-US" dirty="0"/>
              <a:t>Strike the Balance</a:t>
            </a:r>
            <a:endParaRPr dirty="0"/>
          </a:p>
        </p:txBody>
      </p:sp>
      <p:pic>
        <p:nvPicPr>
          <p:cNvPr id="8" name="Google Shape;11;p44">
            <a:extLst>
              <a:ext uri="{FF2B5EF4-FFF2-40B4-BE49-F238E27FC236}">
                <a16:creationId xmlns:a16="http://schemas.microsoft.com/office/drawing/2014/main" id="{D32B61F2-A3D9-4252-9111-AEBE2C801E22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3779" y="6325758"/>
            <a:ext cx="568422" cy="35444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" name="Google Shape;138;p4">
            <a:extLst>
              <a:ext uri="{FF2B5EF4-FFF2-40B4-BE49-F238E27FC236}">
                <a16:creationId xmlns:a16="http://schemas.microsoft.com/office/drawing/2014/main" id="{23AFA13E-C5B5-4541-B301-D9DC297BE2F6}"/>
              </a:ext>
            </a:extLst>
          </p:cNvPr>
          <p:cNvCxnSpPr>
            <a:cxnSpLocks/>
          </p:cNvCxnSpPr>
          <p:nvPr/>
        </p:nvCxnSpPr>
        <p:spPr>
          <a:xfrm>
            <a:off x="646763" y="553925"/>
            <a:ext cx="0" cy="500518"/>
          </a:xfrm>
          <a:prstGeom prst="straightConnector1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" name="Google Shape;410;g9472c1b2fd_0_57">
            <a:extLst>
              <a:ext uri="{FF2B5EF4-FFF2-40B4-BE49-F238E27FC236}">
                <a16:creationId xmlns:a16="http://schemas.microsoft.com/office/drawing/2014/main" id="{2E3ACDFC-F09D-C245-9889-9B9EBCB5FD7F}"/>
              </a:ext>
            </a:extLst>
          </p:cNvPr>
          <p:cNvSpPr txBox="1"/>
          <p:nvPr/>
        </p:nvSpPr>
        <p:spPr>
          <a:xfrm>
            <a:off x="8881417" y="5180880"/>
            <a:ext cx="2678778" cy="1004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Pts val="3000"/>
            </a:pPr>
            <a:r>
              <a:rPr lang="en-US" sz="2000" dirty="0">
                <a:solidFill>
                  <a:schemeClr val="lt1"/>
                </a:solidFill>
                <a:latin typeface="Roboto" panose="02000000000000000000" pitchFamily="2" charset="0"/>
                <a:ea typeface="Roboto" panose="02000000000000000000" pitchFamily="2" charset="0"/>
                <a:cs typeface="Nunito"/>
                <a:sym typeface="Nunito"/>
              </a:rPr>
              <a:t>were interested in new services if it </a:t>
            </a:r>
            <a:r>
              <a:rPr lang="en-US" sz="2000" b="1" dirty="0">
                <a:solidFill>
                  <a:schemeClr val="lt1"/>
                </a:solidFill>
                <a:latin typeface="Roboto" panose="02000000000000000000" pitchFamily="2" charset="0"/>
                <a:ea typeface="Roboto" panose="02000000000000000000" pitchFamily="2" charset="0"/>
                <a:cs typeface="Nunito"/>
                <a:sym typeface="Nunito"/>
              </a:rPr>
              <a:t>made their life easier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AF7CB17-4BE9-F940-833E-15B0928ADB23}"/>
              </a:ext>
            </a:extLst>
          </p:cNvPr>
          <p:cNvSpPr txBox="1"/>
          <p:nvPr/>
        </p:nvSpPr>
        <p:spPr>
          <a:xfrm>
            <a:off x="8320917" y="4496981"/>
            <a:ext cx="3871082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500" b="1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Nunito"/>
                <a:sym typeface="Nunito"/>
                <a:extLst>
                  <a:ext uri="http://customooxmlschemas.google.com/">
                    <go:slidesCustomData xmlns:lc="http://schemas.openxmlformats.org/drawingml/2006/lockedCanvas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"/>
                  </a:ext>
                </a:extLst>
              </a:rPr>
              <a:t>78%</a:t>
            </a:r>
            <a:endParaRPr lang="en-US" sz="4500" dirty="0">
              <a:solidFill>
                <a:schemeClr val="tx2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9E16FED-0C5A-904E-A98D-96AC244C35C7}"/>
              </a:ext>
            </a:extLst>
          </p:cNvPr>
          <p:cNvSpPr/>
          <p:nvPr/>
        </p:nvSpPr>
        <p:spPr>
          <a:xfrm>
            <a:off x="0" y="-30436"/>
            <a:ext cx="8320916" cy="489988"/>
          </a:xfrm>
          <a:prstGeom prst="rect">
            <a:avLst/>
          </a:prstGeom>
          <a:solidFill>
            <a:srgbClr val="D1D1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7760575-2A38-D64A-BCF3-EE3FD0A78DC0}"/>
              </a:ext>
            </a:extLst>
          </p:cNvPr>
          <p:cNvSpPr/>
          <p:nvPr/>
        </p:nvSpPr>
        <p:spPr>
          <a:xfrm>
            <a:off x="0" y="5752527"/>
            <a:ext cx="8320916" cy="1130262"/>
          </a:xfrm>
          <a:prstGeom prst="rect">
            <a:avLst/>
          </a:prstGeom>
          <a:solidFill>
            <a:srgbClr val="D9D9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Google Shape;408;g9472c1b2fd_0_57">
            <a:extLst>
              <a:ext uri="{FF2B5EF4-FFF2-40B4-BE49-F238E27FC236}">
                <a16:creationId xmlns:a16="http://schemas.microsoft.com/office/drawing/2014/main" id="{F3391C44-6494-4851-8EEA-2D6D3323723D}"/>
              </a:ext>
            </a:extLst>
          </p:cNvPr>
          <p:cNvSpPr txBox="1"/>
          <p:nvPr/>
        </p:nvSpPr>
        <p:spPr>
          <a:xfrm>
            <a:off x="9022054" y="1439769"/>
            <a:ext cx="2905408" cy="2047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Clr>
                <a:srgbClr val="FAB438"/>
              </a:buClr>
              <a:buSzPts val="3000"/>
            </a:pPr>
            <a:r>
              <a:rPr lang="en-US" sz="2000" dirty="0">
                <a:solidFill>
                  <a:schemeClr val="lt1"/>
                </a:solidFill>
                <a:latin typeface="Roboto" panose="02000000000000000000" pitchFamily="2" charset="0"/>
                <a:ea typeface="Roboto" panose="02000000000000000000" pitchFamily="2" charset="0"/>
                <a:cs typeface="Nunito"/>
                <a:sym typeface="Nunito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"/>
                  </a:ext>
                </a:extLst>
              </a:rPr>
              <a:t>of respondents would be interested in new services banks and payment companies offer as long as they are </a:t>
            </a:r>
            <a:r>
              <a:rPr lang="en-US" sz="2000" b="1" dirty="0">
                <a:solidFill>
                  <a:schemeClr val="lt1"/>
                </a:solidFill>
                <a:latin typeface="Roboto" panose="02000000000000000000" pitchFamily="2" charset="0"/>
                <a:ea typeface="Roboto" panose="02000000000000000000" pitchFamily="2" charset="0"/>
                <a:cs typeface="Nunito"/>
                <a:sym typeface="Nunito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"/>
                  </a:ext>
                </a:extLst>
              </a:rPr>
              <a:t>proven to be secure</a:t>
            </a:r>
            <a:endParaRPr sz="2000" b="1" i="0" u="none" strike="noStrike" cap="none" dirty="0">
              <a:solidFill>
                <a:schemeClr val="lt1"/>
              </a:solidFill>
              <a:latin typeface="Roboto" panose="02000000000000000000" pitchFamily="2" charset="0"/>
              <a:ea typeface="Roboto" panose="02000000000000000000" pitchFamily="2" charset="0"/>
              <a:sym typeface="Arial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D2EEEBB-594D-4872-B38B-1D40E20D65CF}"/>
              </a:ext>
            </a:extLst>
          </p:cNvPr>
          <p:cNvSpPr txBox="1"/>
          <p:nvPr/>
        </p:nvSpPr>
        <p:spPr>
          <a:xfrm>
            <a:off x="8757517" y="840545"/>
            <a:ext cx="3434482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500" b="1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Nunito"/>
                <a:sym typeface="Nunito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:lc="http://schemas.openxmlformats.org/drawingml/2006/lockedCanvas" textRoundtripDataId="3"/>
                  </a:ext>
                </a:extLst>
              </a:rPr>
              <a:t>81%</a:t>
            </a:r>
            <a:endParaRPr lang="en-US" sz="4500" dirty="0">
              <a:solidFill>
                <a:schemeClr val="tx2"/>
              </a:solidFill>
            </a:endParaRPr>
          </a:p>
        </p:txBody>
      </p:sp>
      <p:sp>
        <p:nvSpPr>
          <p:cNvPr id="25" name="Google Shape;408;g9472c1b2fd_0_57">
            <a:extLst>
              <a:ext uri="{FF2B5EF4-FFF2-40B4-BE49-F238E27FC236}">
                <a16:creationId xmlns:a16="http://schemas.microsoft.com/office/drawing/2014/main" id="{12424FEC-004D-4116-A072-B114A921DE45}"/>
              </a:ext>
            </a:extLst>
          </p:cNvPr>
          <p:cNvSpPr txBox="1"/>
          <p:nvPr/>
        </p:nvSpPr>
        <p:spPr>
          <a:xfrm>
            <a:off x="8757517" y="408150"/>
            <a:ext cx="3434482" cy="383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Clr>
                <a:srgbClr val="FAB438"/>
              </a:buClr>
              <a:buSzPts val="3000"/>
            </a:pPr>
            <a:r>
              <a:rPr lang="en-US" sz="2000" dirty="0">
                <a:solidFill>
                  <a:schemeClr val="lt1"/>
                </a:solidFill>
                <a:latin typeface="Roboto" panose="02000000000000000000" pitchFamily="2" charset="0"/>
                <a:ea typeface="Roboto" panose="02000000000000000000" pitchFamily="2" charset="0"/>
                <a:cs typeface="Nunito"/>
                <a:sym typeface="Nunito"/>
                <a:extLst>
                  <a:ext uri="http://customooxmlschemas.google.com/">
                    <go:slidesCustomData xmlns:lc="http://schemas.openxmlformats.org/drawingml/2006/lockedCanvas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"/>
                  </a:ext>
                </a:extLst>
              </a:rPr>
              <a:t>A survey by</a:t>
            </a:r>
            <a:br>
              <a:rPr lang="en-US" sz="2000" dirty="0">
                <a:solidFill>
                  <a:schemeClr val="lt1"/>
                </a:solidFill>
                <a:latin typeface="Roboto" panose="02000000000000000000" pitchFamily="2" charset="0"/>
                <a:ea typeface="Roboto" panose="02000000000000000000" pitchFamily="2" charset="0"/>
                <a:cs typeface="Nunito"/>
                <a:sym typeface="Nunito"/>
                <a:extLst>
                  <a:ext uri="http://customooxmlschemas.google.com/">
                    <go:slidesCustomData xmlns:lc="http://schemas.openxmlformats.org/drawingml/2006/lockedCanvas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"/>
                  </a:ext>
                </a:extLst>
              </a:rPr>
            </a:br>
            <a:r>
              <a:rPr lang="en-US" sz="2000" dirty="0">
                <a:solidFill>
                  <a:schemeClr val="lt1"/>
                </a:solidFill>
                <a:latin typeface="Roboto" panose="02000000000000000000" pitchFamily="2" charset="0"/>
                <a:ea typeface="Roboto" panose="02000000000000000000" pitchFamily="2" charset="0"/>
                <a:cs typeface="Nunito"/>
                <a:sym typeface="Nunito"/>
                <a:extLst>
                  <a:ext uri="http://customooxmlschemas.google.com/">
                    <go:slidesCustomData xmlns:lc="http://schemas.openxmlformats.org/drawingml/2006/lockedCanvas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"/>
                  </a:ext>
                </a:extLst>
              </a:rPr>
              <a:t>Mastercard found</a:t>
            </a:r>
            <a:endParaRPr sz="2000" i="0" u="none" strike="noStrike" cap="none" dirty="0">
              <a:solidFill>
                <a:schemeClr val="lt1"/>
              </a:solidFill>
              <a:latin typeface="Roboto" panose="02000000000000000000" pitchFamily="2" charset="0"/>
              <a:ea typeface="Roboto" panose="02000000000000000000" pitchFamily="2" charset="0"/>
              <a:sym typeface="Arial"/>
            </a:endParaRPr>
          </a:p>
        </p:txBody>
      </p:sp>
      <p:sp>
        <p:nvSpPr>
          <p:cNvPr id="18" name="Google Shape;10;p34">
            <a:extLst>
              <a:ext uri="{FF2B5EF4-FFF2-40B4-BE49-F238E27FC236}">
                <a16:creationId xmlns:a16="http://schemas.microsoft.com/office/drawing/2014/main" id="{75F1CE4C-885D-49F7-9D8E-46017077F34F}"/>
              </a:ext>
            </a:extLst>
          </p:cNvPr>
          <p:cNvSpPr txBox="1"/>
          <p:nvPr/>
        </p:nvSpPr>
        <p:spPr>
          <a:xfrm>
            <a:off x="11560195" y="6498839"/>
            <a:ext cx="4233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0" i="0" u="none" strike="noStrike" cap="none">
                <a:solidFill>
                  <a:schemeClr val="accent6"/>
                </a:solidFill>
                <a:latin typeface="Roboto Light"/>
                <a:ea typeface="Roboto Light"/>
                <a:cs typeface="Roboto Light"/>
                <a:sym typeface="Roboto Light"/>
              </a:rPr>
              <a:t>5</a:t>
            </a:fld>
            <a:endParaRPr sz="1000" b="0" i="0" u="none" strike="noStrike" cap="none" dirty="0">
              <a:solidFill>
                <a:schemeClr val="accent6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9" name="Google Shape;94;p1">
            <a:extLst>
              <a:ext uri="{FF2B5EF4-FFF2-40B4-BE49-F238E27FC236}">
                <a16:creationId xmlns:a16="http://schemas.microsoft.com/office/drawing/2014/main" id="{74694FB8-5DC0-4477-91EF-142D4CD984FF}"/>
              </a:ext>
            </a:extLst>
          </p:cNvPr>
          <p:cNvSpPr txBox="1"/>
          <p:nvPr/>
        </p:nvSpPr>
        <p:spPr>
          <a:xfrm>
            <a:off x="5581305" y="6491054"/>
            <a:ext cx="1542703" cy="191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 dirty="0">
                <a:solidFill>
                  <a:srgbClr val="B9CBDF"/>
                </a:solidFill>
                <a:latin typeface="Roboto Light"/>
                <a:ea typeface="Roboto Light"/>
                <a:cs typeface="Roboto Light"/>
                <a:sym typeface="Roboto Light"/>
              </a:rPr>
              <a:t>© iProov 2022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" name="Google Shape;63;p21">
            <a:extLst>
              <a:ext uri="{FF2B5EF4-FFF2-40B4-BE49-F238E27FC236}">
                <a16:creationId xmlns:a16="http://schemas.microsoft.com/office/drawing/2014/main" id="{10897502-DB01-F34E-9371-0443664EEA62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1414" y="5724000"/>
            <a:ext cx="1126800" cy="72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61" descr="A picture containing dark, light, night sky&#10;&#10;Description automatically generated">
            <a:extLst>
              <a:ext uri="{FF2B5EF4-FFF2-40B4-BE49-F238E27FC236}">
                <a16:creationId xmlns:a16="http://schemas.microsoft.com/office/drawing/2014/main" id="{DD415111-00D1-E24C-9C4A-4ACB22CCE0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2" y="1807366"/>
            <a:ext cx="6101547" cy="4554675"/>
          </a:xfrm>
          <a:prstGeom prst="rect">
            <a:avLst/>
          </a:prstGeom>
        </p:spPr>
      </p:pic>
      <p:sp>
        <p:nvSpPr>
          <p:cNvPr id="23" name="Google Shape;405;g9472c1b2fd_0_57" title="Dark semi-transparent background">
            <a:extLst>
              <a:ext uri="{FF2B5EF4-FFF2-40B4-BE49-F238E27FC236}">
                <a16:creationId xmlns:a16="http://schemas.microsoft.com/office/drawing/2014/main" id="{C69A1E4D-99CF-284F-ADE3-0F5059692256}"/>
              </a:ext>
            </a:extLst>
          </p:cNvPr>
          <p:cNvSpPr/>
          <p:nvPr/>
        </p:nvSpPr>
        <p:spPr>
          <a:xfrm>
            <a:off x="-32927" y="3429000"/>
            <a:ext cx="3871082" cy="342900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 panose="02000000000000000000" pitchFamily="2" charset="0"/>
              <a:ea typeface="Roboto" panose="02000000000000000000" pitchFamily="2" charset="0"/>
              <a:cs typeface="Calibri"/>
              <a:sym typeface="Calibri"/>
            </a:endParaRPr>
          </a:p>
        </p:txBody>
      </p:sp>
      <p:sp>
        <p:nvSpPr>
          <p:cNvPr id="24" name="Google Shape;405;g9472c1b2fd_0_57" title="Dark semi-transparent background">
            <a:extLst>
              <a:ext uri="{FF2B5EF4-FFF2-40B4-BE49-F238E27FC236}">
                <a16:creationId xmlns:a16="http://schemas.microsoft.com/office/drawing/2014/main" id="{1AC7005A-D754-8F48-865E-7ED57099E37B}"/>
              </a:ext>
            </a:extLst>
          </p:cNvPr>
          <p:cNvSpPr/>
          <p:nvPr/>
        </p:nvSpPr>
        <p:spPr>
          <a:xfrm>
            <a:off x="-25241" y="-30436"/>
            <a:ext cx="3870000" cy="3459437"/>
          </a:xfrm>
          <a:prstGeom prst="rect">
            <a:avLst/>
          </a:prstGeom>
          <a:solidFill>
            <a:srgbClr val="1C529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 panose="02000000000000000000" pitchFamily="2" charset="0"/>
              <a:ea typeface="Roboto" panose="02000000000000000000" pitchFamily="2" charset="0"/>
              <a:cs typeface="Calibri"/>
              <a:sym typeface="Calibri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688BB3D-F527-7246-9895-A1052FAD6826}"/>
              </a:ext>
            </a:extLst>
          </p:cNvPr>
          <p:cNvSpPr txBox="1"/>
          <p:nvPr/>
        </p:nvSpPr>
        <p:spPr>
          <a:xfrm>
            <a:off x="-32928" y="561951"/>
            <a:ext cx="3871082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500" b="1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sym typeface="Nunito"/>
                <a:extLst>
                  <a:ext uri="http://customooxmlschemas.google.com/">
                    <go:slidesCustomData xmlns:lc="http://schemas.openxmlformats.org/drawingml/2006/lockedCanvas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"/>
                  </a:ext>
                </a:extLst>
              </a:rPr>
              <a:t>75%</a:t>
            </a:r>
            <a:endParaRPr lang="en-US" sz="4500" dirty="0">
              <a:solidFill>
                <a:schemeClr val="tx2"/>
              </a:solidFill>
            </a:endParaRPr>
          </a:p>
        </p:txBody>
      </p:sp>
      <p:sp>
        <p:nvSpPr>
          <p:cNvPr id="27" name="Google Shape;408;g9472c1b2fd_0_57">
            <a:extLst>
              <a:ext uri="{FF2B5EF4-FFF2-40B4-BE49-F238E27FC236}">
                <a16:creationId xmlns:a16="http://schemas.microsoft.com/office/drawing/2014/main" id="{3A68E0FB-B115-114E-8B9B-6B694C72907A}"/>
              </a:ext>
            </a:extLst>
          </p:cNvPr>
          <p:cNvSpPr txBox="1"/>
          <p:nvPr/>
        </p:nvSpPr>
        <p:spPr>
          <a:xfrm>
            <a:off x="112370" y="1556183"/>
            <a:ext cx="3602160" cy="917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Clr>
                <a:srgbClr val="FAB438"/>
              </a:buClr>
              <a:buSzPts val="3000"/>
            </a:pPr>
            <a:r>
              <a:rPr lang="en-US" sz="2400" dirty="0">
                <a:solidFill>
                  <a:schemeClr val="lt1"/>
                </a:solidFill>
                <a:latin typeface="Roboto" panose="02000000000000000000" pitchFamily="2" charset="0"/>
                <a:ea typeface="Roboto" panose="02000000000000000000" pitchFamily="2" charset="0"/>
                <a:sym typeface="Nunito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:lc="http://schemas.openxmlformats.org/drawingml/2006/lockedCanvas" textRoundtripDataId="3"/>
                  </a:ext>
                </a:extLst>
              </a:rPr>
              <a:t>of online buyers </a:t>
            </a:r>
            <a:r>
              <a:rPr lang="en-US" sz="2400" b="1" dirty="0">
                <a:solidFill>
                  <a:schemeClr val="lt1"/>
                </a:solidFill>
                <a:latin typeface="Roboto" panose="02000000000000000000" pitchFamily="2" charset="0"/>
                <a:ea typeface="Roboto" panose="02000000000000000000" pitchFamily="2" charset="0"/>
                <a:sym typeface="Nunito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:lc="http://schemas.openxmlformats.org/drawingml/2006/lockedCanvas" textRoundtripDataId="3"/>
                  </a:ext>
                </a:extLst>
              </a:rPr>
              <a:t>fail to  complete transactions </a:t>
            </a:r>
            <a:r>
              <a:rPr lang="en-US" sz="2400" dirty="0">
                <a:solidFill>
                  <a:schemeClr val="lt1"/>
                </a:solidFill>
                <a:latin typeface="Roboto" panose="02000000000000000000" pitchFamily="2" charset="0"/>
                <a:ea typeface="Roboto" panose="02000000000000000000" pitchFamily="2" charset="0"/>
                <a:sym typeface="Nunito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:lc="http://schemas.openxmlformats.org/drawingml/2006/lockedCanvas" textRoundtripDataId="3"/>
                  </a:ext>
                </a:extLst>
              </a:rPr>
              <a:t>because they’ve forgotten their password</a:t>
            </a:r>
            <a:endParaRPr lang="en-US" sz="2400" dirty="0">
              <a:solidFill>
                <a:schemeClr val="lt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cxnSp>
        <p:nvCxnSpPr>
          <p:cNvPr id="30" name="Google Shape;25;p16">
            <a:extLst>
              <a:ext uri="{FF2B5EF4-FFF2-40B4-BE49-F238E27FC236}">
                <a16:creationId xmlns:a16="http://schemas.microsoft.com/office/drawing/2014/main" id="{499A463E-E4F3-A849-8DAB-F9DB18E47852}"/>
              </a:ext>
            </a:extLst>
          </p:cNvPr>
          <p:cNvCxnSpPr/>
          <p:nvPr/>
        </p:nvCxnSpPr>
        <p:spPr>
          <a:xfrm>
            <a:off x="4362027" y="484654"/>
            <a:ext cx="0" cy="1002834"/>
          </a:xfrm>
          <a:prstGeom prst="straightConnector1">
            <a:avLst/>
          </a:prstGeom>
          <a:noFill/>
          <a:ln w="28575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A5C3FD7B-1481-4333-BC35-99C804B57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8739" y="484654"/>
            <a:ext cx="7486563" cy="1002834"/>
          </a:xfrm>
        </p:spPr>
        <p:txBody>
          <a:bodyPr/>
          <a:lstStyle/>
          <a:p>
            <a:r>
              <a:rPr lang="en-US" dirty="0"/>
              <a:t>The Evolution: Stronger Security</a:t>
            </a:r>
            <a:br>
              <a:rPr lang="en-US" dirty="0"/>
            </a:br>
            <a:r>
              <a:rPr lang="en-US" dirty="0"/>
              <a:t>While Removing Unwanted Friction</a:t>
            </a:r>
            <a:endParaRPr lang="en-GB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02AF182-0560-794C-AF4E-C02656920901}"/>
              </a:ext>
            </a:extLst>
          </p:cNvPr>
          <p:cNvGrpSpPr/>
          <p:nvPr/>
        </p:nvGrpSpPr>
        <p:grpSpPr>
          <a:xfrm>
            <a:off x="4362017" y="3506989"/>
            <a:ext cx="1483537" cy="2506065"/>
            <a:chOff x="4362017" y="2006634"/>
            <a:chExt cx="1483537" cy="2506065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7AA96C7D-3EDE-402A-A9CA-FFF350C1DA77}"/>
                </a:ext>
              </a:extLst>
            </p:cNvPr>
            <p:cNvSpPr/>
            <p:nvPr/>
          </p:nvSpPr>
          <p:spPr>
            <a:xfrm>
              <a:off x="4362017" y="2006634"/>
              <a:ext cx="1483537" cy="250606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90000"/>
                </a:schemeClr>
              </a:solidFill>
            </a:ln>
            <a:effectLst>
              <a:outerShdw blurRad="199584" sx="103000" sy="103000" algn="ctr" rotWithShape="0">
                <a:prstClr val="black">
                  <a:alpha val="12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</p:txBody>
        </p:sp>
        <p:sp>
          <p:nvSpPr>
            <p:cNvPr id="4" name="Google Shape;107;p3">
              <a:extLst>
                <a:ext uri="{FF2B5EF4-FFF2-40B4-BE49-F238E27FC236}">
                  <a16:creationId xmlns:a16="http://schemas.microsoft.com/office/drawing/2014/main" id="{84E941A4-2763-4FFD-B261-A352E255EB37}"/>
                </a:ext>
              </a:extLst>
            </p:cNvPr>
            <p:cNvSpPr txBox="1"/>
            <p:nvPr/>
          </p:nvSpPr>
          <p:spPr>
            <a:xfrm>
              <a:off x="4427824" y="3067192"/>
              <a:ext cx="1351923" cy="3261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1" i="0" u="none" strike="noStrike" cap="none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Password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7" name="Google Shape;122;p3">
              <a:extLst>
                <a:ext uri="{FF2B5EF4-FFF2-40B4-BE49-F238E27FC236}">
                  <a16:creationId xmlns:a16="http://schemas.microsoft.com/office/drawing/2014/main" id="{7805D36D-5793-4F20-9659-49A8DD8E5FEA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610909" y="2452957"/>
              <a:ext cx="985752" cy="30255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7C80D092-EAC2-694F-8379-F959ADCB0B44}"/>
                </a:ext>
              </a:extLst>
            </p:cNvPr>
            <p:cNvSpPr txBox="1"/>
            <p:nvPr/>
          </p:nvSpPr>
          <p:spPr>
            <a:xfrm>
              <a:off x="4427820" y="3594162"/>
              <a:ext cx="135193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2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Easy to use  </a:t>
              </a:r>
            </a:p>
            <a:p>
              <a:pPr algn="ctr"/>
              <a:endParaRPr lang="en-US" sz="1200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  <a:p>
              <a:pPr algn="ctr"/>
              <a:r>
                <a:rPr lang="en-US" sz="1200" dirty="0">
                  <a:solidFill>
                    <a:schemeClr val="bg2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Easy to breach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DDD34D2-A983-9F4E-99EC-D63FD60CAD37}"/>
              </a:ext>
            </a:extLst>
          </p:cNvPr>
          <p:cNvGrpSpPr/>
          <p:nvPr/>
        </p:nvGrpSpPr>
        <p:grpSpPr>
          <a:xfrm>
            <a:off x="6212312" y="2979132"/>
            <a:ext cx="1483537" cy="2506065"/>
            <a:chOff x="6232007" y="2006634"/>
            <a:chExt cx="1483537" cy="2506065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7941F4A6-A918-6749-81FC-2571CC1A9A5B}"/>
                </a:ext>
              </a:extLst>
            </p:cNvPr>
            <p:cNvSpPr/>
            <p:nvPr/>
          </p:nvSpPr>
          <p:spPr>
            <a:xfrm>
              <a:off x="6232007" y="2006634"/>
              <a:ext cx="1483537" cy="250606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90000"/>
                </a:schemeClr>
              </a:solidFill>
            </a:ln>
            <a:effectLst>
              <a:outerShdw blurRad="199584" sx="103000" sy="103000" algn="ctr" rotWithShape="0">
                <a:prstClr val="black">
                  <a:alpha val="12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</p:txBody>
        </p:sp>
        <p:sp>
          <p:nvSpPr>
            <p:cNvPr id="44" name="Google Shape;107;p3">
              <a:extLst>
                <a:ext uri="{FF2B5EF4-FFF2-40B4-BE49-F238E27FC236}">
                  <a16:creationId xmlns:a16="http://schemas.microsoft.com/office/drawing/2014/main" id="{B1D46B2E-B588-2C4A-A2D3-3673EE639847}"/>
                </a:ext>
              </a:extLst>
            </p:cNvPr>
            <p:cNvSpPr txBox="1"/>
            <p:nvPr/>
          </p:nvSpPr>
          <p:spPr>
            <a:xfrm>
              <a:off x="6297814" y="3067192"/>
              <a:ext cx="1351923" cy="3261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1" i="0" u="none" strike="noStrike" cap="none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OTP SMS / email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47" name="Google Shape;126;p3">
              <a:extLst>
                <a:ext uri="{FF2B5EF4-FFF2-40B4-BE49-F238E27FC236}">
                  <a16:creationId xmlns:a16="http://schemas.microsoft.com/office/drawing/2014/main" id="{0E59201F-77F5-2D48-8066-2648AA961D63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6622909" y="2301613"/>
              <a:ext cx="701733" cy="60524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2534CAA-EA2E-7B47-BE42-60FCC9A43E50}"/>
              </a:ext>
            </a:extLst>
          </p:cNvPr>
          <p:cNvGrpSpPr/>
          <p:nvPr/>
        </p:nvGrpSpPr>
        <p:grpSpPr>
          <a:xfrm>
            <a:off x="8062607" y="2451275"/>
            <a:ext cx="1483537" cy="2506065"/>
            <a:chOff x="8100579" y="2008269"/>
            <a:chExt cx="1483537" cy="2506065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9FDCDADA-58C0-D249-94D5-B0D98D7E5BEA}"/>
                </a:ext>
              </a:extLst>
            </p:cNvPr>
            <p:cNvSpPr/>
            <p:nvPr/>
          </p:nvSpPr>
          <p:spPr>
            <a:xfrm>
              <a:off x="8100579" y="2008269"/>
              <a:ext cx="1483537" cy="250606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90000"/>
                </a:schemeClr>
              </a:solidFill>
            </a:ln>
            <a:effectLst>
              <a:outerShdw blurRad="199584" sx="103000" sy="103000" algn="ctr" rotWithShape="0">
                <a:prstClr val="black">
                  <a:alpha val="12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</p:txBody>
        </p:sp>
        <p:sp>
          <p:nvSpPr>
            <p:cNvPr id="49" name="Google Shape;107;p3">
              <a:extLst>
                <a:ext uri="{FF2B5EF4-FFF2-40B4-BE49-F238E27FC236}">
                  <a16:creationId xmlns:a16="http://schemas.microsoft.com/office/drawing/2014/main" id="{E033F3BC-A8AD-C748-B4FC-62199DA8A01E}"/>
                </a:ext>
              </a:extLst>
            </p:cNvPr>
            <p:cNvSpPr txBox="1"/>
            <p:nvPr/>
          </p:nvSpPr>
          <p:spPr>
            <a:xfrm>
              <a:off x="8166386" y="3067192"/>
              <a:ext cx="1351923" cy="3261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lvl="0" algn="ctr">
                <a:buSzPts val="1400"/>
              </a:pPr>
              <a:r>
                <a:rPr lang="en-US" b="1" dirty="0">
                  <a:latin typeface="Roboto"/>
                  <a:ea typeface="Roboto"/>
                  <a:cs typeface="Roboto"/>
                  <a:sym typeface="Roboto"/>
                </a:rPr>
                <a:t>Fingerprint</a:t>
              </a:r>
            </a:p>
          </p:txBody>
        </p:sp>
        <p:pic>
          <p:nvPicPr>
            <p:cNvPr id="16" name="Picture 15" descr="Icon&#10;&#10;Description automatically generated">
              <a:extLst>
                <a:ext uri="{FF2B5EF4-FFF2-40B4-BE49-F238E27FC236}">
                  <a16:creationId xmlns:a16="http://schemas.microsoft.com/office/drawing/2014/main" id="{525372EC-2B5E-7A48-8630-4FAC142C1C6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433097" y="2184999"/>
              <a:ext cx="785892" cy="785892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48116C3-B159-9C48-A8CE-A8B732876273}"/>
              </a:ext>
            </a:extLst>
          </p:cNvPr>
          <p:cNvGrpSpPr/>
          <p:nvPr/>
        </p:nvGrpSpPr>
        <p:grpSpPr>
          <a:xfrm>
            <a:off x="9912903" y="1923418"/>
            <a:ext cx="1483537" cy="2506065"/>
            <a:chOff x="9912903" y="2006634"/>
            <a:chExt cx="1483537" cy="2506065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008CFA92-07C9-5D40-93E3-EFD3E99E6629}"/>
                </a:ext>
              </a:extLst>
            </p:cNvPr>
            <p:cNvSpPr/>
            <p:nvPr/>
          </p:nvSpPr>
          <p:spPr>
            <a:xfrm>
              <a:off x="9912903" y="2006634"/>
              <a:ext cx="1483537" cy="2506065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1">
                  <a:lumMod val="90000"/>
                </a:schemeClr>
              </a:solidFill>
            </a:ln>
            <a:effectLst>
              <a:outerShdw blurRad="199584" sx="103000" sy="103000" algn="ctr" rotWithShape="0">
                <a:prstClr val="black">
                  <a:alpha val="12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</p:txBody>
        </p:sp>
        <p:pic>
          <p:nvPicPr>
            <p:cNvPr id="11" name="Google Shape;123;p3">
              <a:extLst>
                <a:ext uri="{FF2B5EF4-FFF2-40B4-BE49-F238E27FC236}">
                  <a16:creationId xmlns:a16="http://schemas.microsoft.com/office/drawing/2014/main" id="{993955ED-7703-47BD-A884-ECB1E51A1AA9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0179696" y="2198591"/>
              <a:ext cx="944456" cy="75556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4" name="Google Shape;107;p3">
              <a:extLst>
                <a:ext uri="{FF2B5EF4-FFF2-40B4-BE49-F238E27FC236}">
                  <a16:creationId xmlns:a16="http://schemas.microsoft.com/office/drawing/2014/main" id="{A3350DC6-0AED-2644-A917-8DBD3A923366}"/>
                </a:ext>
              </a:extLst>
            </p:cNvPr>
            <p:cNvSpPr txBox="1"/>
            <p:nvPr/>
          </p:nvSpPr>
          <p:spPr>
            <a:xfrm>
              <a:off x="9978710" y="3067192"/>
              <a:ext cx="1351923" cy="5275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lvl="0" algn="ctr">
                <a:buSzPts val="1400"/>
              </a:pPr>
              <a:r>
                <a:rPr lang="en-US" b="1" dirty="0">
                  <a:solidFill>
                    <a:schemeClr val="tx2"/>
                  </a:solidFill>
                  <a:latin typeface="Roboto"/>
                  <a:ea typeface="Roboto"/>
                  <a:cs typeface="Roboto"/>
                  <a:sym typeface="Roboto"/>
                </a:rPr>
                <a:t>Passive face biometric</a:t>
              </a:r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04EFFB90-966D-0243-A9BA-ED320824F42E}"/>
                </a:ext>
              </a:extLst>
            </p:cNvPr>
            <p:cNvSpPr txBox="1"/>
            <p:nvPr/>
          </p:nvSpPr>
          <p:spPr>
            <a:xfrm>
              <a:off x="9912903" y="3594162"/>
              <a:ext cx="1483537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>
                  <a:solidFill>
                    <a:srgbClr val="FFFFFF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Effortless + Unique + Inclusive</a:t>
              </a:r>
            </a:p>
          </p:txBody>
        </p:sp>
      </p:grpSp>
      <p:sp>
        <p:nvSpPr>
          <p:cNvPr id="63" name="TextBox 62">
            <a:extLst>
              <a:ext uri="{FF2B5EF4-FFF2-40B4-BE49-F238E27FC236}">
                <a16:creationId xmlns:a16="http://schemas.microsoft.com/office/drawing/2014/main" id="{F2B9BB06-324E-6144-ACBB-C508A802EFD3}"/>
              </a:ext>
            </a:extLst>
          </p:cNvPr>
          <p:cNvSpPr txBox="1"/>
          <p:nvPr/>
        </p:nvSpPr>
        <p:spPr>
          <a:xfrm rot="20689782">
            <a:off x="7974393" y="5521190"/>
            <a:ext cx="135193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SECURITY</a:t>
            </a:r>
            <a:endParaRPr lang="en-GB" sz="1200" dirty="0">
              <a:solidFill>
                <a:schemeClr val="bg2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19992BB-0313-2B4C-B8BD-ED84CB297B14}"/>
              </a:ext>
            </a:extLst>
          </p:cNvPr>
          <p:cNvSpPr txBox="1"/>
          <p:nvPr/>
        </p:nvSpPr>
        <p:spPr>
          <a:xfrm>
            <a:off x="-32928" y="4044707"/>
            <a:ext cx="3871082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500" b="1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sym typeface="Nunito"/>
                <a:extLst>
                  <a:ext uri="http://customooxmlschemas.google.com/">
                    <go:slidesCustomData xmlns:lc="http://schemas.openxmlformats.org/drawingml/2006/lockedCanvas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"/>
                  </a:ext>
                </a:extLst>
              </a:rPr>
              <a:t>86%</a:t>
            </a:r>
            <a:endParaRPr lang="en-US" sz="4500" dirty="0">
              <a:solidFill>
                <a:schemeClr val="tx2"/>
              </a:solidFill>
            </a:endParaRPr>
          </a:p>
        </p:txBody>
      </p:sp>
      <p:sp>
        <p:nvSpPr>
          <p:cNvPr id="39" name="Google Shape;408;g9472c1b2fd_0_57">
            <a:extLst>
              <a:ext uri="{FF2B5EF4-FFF2-40B4-BE49-F238E27FC236}">
                <a16:creationId xmlns:a16="http://schemas.microsoft.com/office/drawing/2014/main" id="{070AD547-8A5A-F041-BFD1-E5DA0D718F78}"/>
              </a:ext>
            </a:extLst>
          </p:cNvPr>
          <p:cNvSpPr txBox="1"/>
          <p:nvPr/>
        </p:nvSpPr>
        <p:spPr>
          <a:xfrm>
            <a:off x="190500" y="5038939"/>
            <a:ext cx="3438525" cy="917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Clr>
                <a:srgbClr val="FAB438"/>
              </a:buClr>
              <a:buSzPts val="3000"/>
            </a:pPr>
            <a:r>
              <a:rPr lang="en-US" sz="2400" dirty="0">
                <a:solidFill>
                  <a:schemeClr val="lt1"/>
                </a:solidFill>
                <a:latin typeface="Roboto" panose="02000000000000000000" pitchFamily="2" charset="0"/>
                <a:ea typeface="Roboto" panose="02000000000000000000" pitchFamily="2" charset="0"/>
                <a:sym typeface="Nunito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:lc="http://schemas.openxmlformats.org/drawingml/2006/lockedCanvas" textRoundtripDataId="3"/>
                  </a:ext>
                </a:extLst>
              </a:rPr>
              <a:t>of consumers </a:t>
            </a:r>
            <a:r>
              <a:rPr lang="en-US" sz="2400" b="1" dirty="0">
                <a:solidFill>
                  <a:schemeClr val="lt1"/>
                </a:solidFill>
                <a:latin typeface="Roboto" panose="02000000000000000000" pitchFamily="2" charset="0"/>
                <a:ea typeface="Roboto" panose="02000000000000000000" pitchFamily="2" charset="0"/>
                <a:sym typeface="Nunito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:lc="http://schemas.openxmlformats.org/drawingml/2006/lockedCanvas" textRoundtripDataId="3"/>
                  </a:ext>
                </a:extLst>
              </a:rPr>
              <a:t>would</a:t>
            </a:r>
          </a:p>
          <a:p>
            <a:pPr lvl="0" algn="ctr">
              <a:buClr>
                <a:srgbClr val="FAB438"/>
              </a:buClr>
              <a:buSzPts val="3000"/>
            </a:pPr>
            <a:r>
              <a:rPr lang="en-US" sz="2400" b="1" dirty="0">
                <a:solidFill>
                  <a:schemeClr val="lt1"/>
                </a:solidFill>
                <a:latin typeface="Roboto" panose="02000000000000000000" pitchFamily="2" charset="0"/>
                <a:ea typeface="Roboto" panose="02000000000000000000" pitchFamily="2" charset="0"/>
                <a:sym typeface="Nunito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:lc="http://schemas.openxmlformats.org/drawingml/2006/lockedCanvas" textRoundtripDataId="3"/>
                  </a:ext>
                </a:extLst>
              </a:rPr>
              <a:t>like to use biometrics </a:t>
            </a:r>
            <a:r>
              <a:rPr lang="en-US" sz="2400" dirty="0">
                <a:solidFill>
                  <a:schemeClr val="lt1"/>
                </a:solidFill>
                <a:latin typeface="Roboto" panose="02000000000000000000" pitchFamily="2" charset="0"/>
                <a:ea typeface="Roboto" panose="02000000000000000000" pitchFamily="2" charset="0"/>
                <a:sym typeface="Nunito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:lc="http://schemas.openxmlformats.org/drawingml/2006/lockedCanvas" textRoundtripDataId="3"/>
                  </a:ext>
                </a:extLst>
              </a:rPr>
              <a:t>to approve payments</a:t>
            </a:r>
          </a:p>
        </p:txBody>
      </p:sp>
      <p:pic>
        <p:nvPicPr>
          <p:cNvPr id="40" name="Google Shape;63;p21">
            <a:extLst>
              <a:ext uri="{FF2B5EF4-FFF2-40B4-BE49-F238E27FC236}">
                <a16:creationId xmlns:a16="http://schemas.microsoft.com/office/drawing/2014/main" id="{6CCF9B4C-4120-FA4E-ADED-D319ECFC532D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728344" y="5724000"/>
            <a:ext cx="1126800" cy="7272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EAE680CE-1953-45AD-ADB3-9AD8E70CF8B6}"/>
              </a:ext>
            </a:extLst>
          </p:cNvPr>
          <p:cNvCxnSpPr/>
          <p:nvPr/>
        </p:nvCxnSpPr>
        <p:spPr>
          <a:xfrm>
            <a:off x="5103785" y="5349645"/>
            <a:ext cx="0" cy="136074"/>
          </a:xfrm>
          <a:prstGeom prst="straightConnector1">
            <a:avLst/>
          </a:prstGeom>
          <a:ln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 37">
            <a:extLst>
              <a:ext uri="{FF2B5EF4-FFF2-40B4-BE49-F238E27FC236}">
                <a16:creationId xmlns:a16="http://schemas.microsoft.com/office/drawing/2014/main" id="{C833599E-07A2-44B8-AB53-33BE62706EDE}"/>
              </a:ext>
            </a:extLst>
          </p:cNvPr>
          <p:cNvGrpSpPr/>
          <p:nvPr/>
        </p:nvGrpSpPr>
        <p:grpSpPr>
          <a:xfrm>
            <a:off x="6212310" y="2979132"/>
            <a:ext cx="1483539" cy="2506065"/>
            <a:chOff x="6232005" y="2006634"/>
            <a:chExt cx="1483539" cy="2506065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0AA7EA83-8205-417C-B843-E6B34281FF68}"/>
                </a:ext>
              </a:extLst>
            </p:cNvPr>
            <p:cNvSpPr/>
            <p:nvPr/>
          </p:nvSpPr>
          <p:spPr>
            <a:xfrm>
              <a:off x="6232007" y="2006634"/>
              <a:ext cx="1483537" cy="250606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90000"/>
                </a:schemeClr>
              </a:solidFill>
            </a:ln>
            <a:effectLst>
              <a:outerShdw blurRad="199584" sx="103000" sy="103000" algn="ctr" rotWithShape="0">
                <a:prstClr val="black">
                  <a:alpha val="12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</p:txBody>
        </p:sp>
        <p:sp>
          <p:nvSpPr>
            <p:cNvPr id="45" name="Google Shape;107;p3">
              <a:extLst>
                <a:ext uri="{FF2B5EF4-FFF2-40B4-BE49-F238E27FC236}">
                  <a16:creationId xmlns:a16="http://schemas.microsoft.com/office/drawing/2014/main" id="{3BDAFE4C-AF92-4203-837E-88A5C1A0DA73}"/>
                </a:ext>
              </a:extLst>
            </p:cNvPr>
            <p:cNvSpPr txBox="1"/>
            <p:nvPr/>
          </p:nvSpPr>
          <p:spPr>
            <a:xfrm>
              <a:off x="6297814" y="3067192"/>
              <a:ext cx="1351923" cy="3261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1" i="0" u="none" strike="noStrike" cap="none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OTP SMS / email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B71FF1E7-F873-4DC8-9C0B-7E1368F0E004}"/>
                </a:ext>
              </a:extLst>
            </p:cNvPr>
            <p:cNvSpPr txBox="1"/>
            <p:nvPr/>
          </p:nvSpPr>
          <p:spPr>
            <a:xfrm>
              <a:off x="6232005" y="3594162"/>
              <a:ext cx="1483537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2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Single use code</a:t>
              </a:r>
            </a:p>
            <a:p>
              <a:pPr algn="ctr"/>
              <a:r>
                <a:rPr lang="en-US" sz="1200" dirty="0">
                  <a:solidFill>
                    <a:schemeClr val="bg2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</a:p>
            <a:p>
              <a:pPr algn="ctr"/>
              <a:r>
                <a:rPr lang="en-US" sz="1200" dirty="0">
                  <a:solidFill>
                    <a:schemeClr val="bg2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Journey breakage</a:t>
              </a:r>
            </a:p>
          </p:txBody>
        </p:sp>
        <p:pic>
          <p:nvPicPr>
            <p:cNvPr id="52" name="Google Shape;126;p3">
              <a:extLst>
                <a:ext uri="{FF2B5EF4-FFF2-40B4-BE49-F238E27FC236}">
                  <a16:creationId xmlns:a16="http://schemas.microsoft.com/office/drawing/2014/main" id="{5CEED977-F371-4FA9-937A-5D5738BE942B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6622909" y="2301613"/>
              <a:ext cx="701733" cy="60524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8B0AB3F5-97FA-4946-BB19-D57CA40CB4BE}"/>
              </a:ext>
            </a:extLst>
          </p:cNvPr>
          <p:cNvCxnSpPr/>
          <p:nvPr/>
        </p:nvCxnSpPr>
        <p:spPr>
          <a:xfrm>
            <a:off x="6961146" y="4830963"/>
            <a:ext cx="0" cy="136074"/>
          </a:xfrm>
          <a:prstGeom prst="straightConnector1">
            <a:avLst/>
          </a:prstGeom>
          <a:ln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Group 56">
            <a:extLst>
              <a:ext uri="{FF2B5EF4-FFF2-40B4-BE49-F238E27FC236}">
                <a16:creationId xmlns:a16="http://schemas.microsoft.com/office/drawing/2014/main" id="{0676B960-5429-490B-9AAC-A4C6D7CBBFDE}"/>
              </a:ext>
            </a:extLst>
          </p:cNvPr>
          <p:cNvGrpSpPr/>
          <p:nvPr/>
        </p:nvGrpSpPr>
        <p:grpSpPr>
          <a:xfrm>
            <a:off x="8062603" y="2451275"/>
            <a:ext cx="1483541" cy="2506065"/>
            <a:chOff x="8100575" y="2008269"/>
            <a:chExt cx="1483541" cy="2506065"/>
          </a:xfrm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56B40D60-E185-46B7-B746-855BC5211CB7}"/>
                </a:ext>
              </a:extLst>
            </p:cNvPr>
            <p:cNvSpPr/>
            <p:nvPr/>
          </p:nvSpPr>
          <p:spPr>
            <a:xfrm>
              <a:off x="8100579" y="2008269"/>
              <a:ext cx="1483537" cy="250606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90000"/>
                </a:schemeClr>
              </a:solidFill>
            </a:ln>
            <a:effectLst>
              <a:outerShdw blurRad="199584" sx="103000" sy="103000" algn="ctr" rotWithShape="0">
                <a:prstClr val="black">
                  <a:alpha val="12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</p:txBody>
        </p:sp>
        <p:sp>
          <p:nvSpPr>
            <p:cNvPr id="59" name="Google Shape;107;p3">
              <a:extLst>
                <a:ext uri="{FF2B5EF4-FFF2-40B4-BE49-F238E27FC236}">
                  <a16:creationId xmlns:a16="http://schemas.microsoft.com/office/drawing/2014/main" id="{DD7EAA4A-1544-42E5-8B36-C2250D76B7C1}"/>
                </a:ext>
              </a:extLst>
            </p:cNvPr>
            <p:cNvSpPr txBox="1"/>
            <p:nvPr/>
          </p:nvSpPr>
          <p:spPr>
            <a:xfrm>
              <a:off x="8166386" y="3067192"/>
              <a:ext cx="1351923" cy="3261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lvl="0" algn="ctr">
                <a:buSzPts val="1400"/>
              </a:pPr>
              <a:r>
                <a:rPr lang="en-US" b="1" dirty="0">
                  <a:latin typeface="Roboto"/>
                  <a:ea typeface="Roboto"/>
                  <a:cs typeface="Roboto"/>
                  <a:sym typeface="Roboto"/>
                </a:rPr>
                <a:t>Fingerprint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A86397F5-8BA6-4057-9892-3B72EEAE98CA}"/>
                </a:ext>
              </a:extLst>
            </p:cNvPr>
            <p:cNvSpPr txBox="1"/>
            <p:nvPr/>
          </p:nvSpPr>
          <p:spPr>
            <a:xfrm>
              <a:off x="8100575" y="3594162"/>
              <a:ext cx="1483541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2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Unique </a:t>
              </a:r>
            </a:p>
            <a:p>
              <a:pPr algn="ctr"/>
              <a:endParaRPr lang="en-US" sz="1200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  <a:p>
              <a:pPr algn="ctr"/>
              <a:r>
                <a:rPr lang="en-US" sz="1200" dirty="0">
                  <a:solidFill>
                    <a:schemeClr val="bg2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Device restricted</a:t>
              </a:r>
            </a:p>
          </p:txBody>
        </p:sp>
        <p:pic>
          <p:nvPicPr>
            <p:cNvPr id="61" name="Picture 60" descr="Icon&#10;&#10;Description automatically generated">
              <a:extLst>
                <a:ext uri="{FF2B5EF4-FFF2-40B4-BE49-F238E27FC236}">
                  <a16:creationId xmlns:a16="http://schemas.microsoft.com/office/drawing/2014/main" id="{05BE174F-1148-4D9D-B681-6D38F8FB82C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433097" y="2184999"/>
              <a:ext cx="785892" cy="785892"/>
            </a:xfrm>
            <a:prstGeom prst="rect">
              <a:avLst/>
            </a:prstGeom>
          </p:spPr>
        </p:pic>
      </p:grp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1F3F8890-E385-4597-8A2E-233361939EF0}"/>
              </a:ext>
            </a:extLst>
          </p:cNvPr>
          <p:cNvCxnSpPr/>
          <p:nvPr/>
        </p:nvCxnSpPr>
        <p:spPr>
          <a:xfrm>
            <a:off x="8799806" y="4307723"/>
            <a:ext cx="0" cy="136074"/>
          </a:xfrm>
          <a:prstGeom prst="straightConnector1">
            <a:avLst/>
          </a:prstGeom>
          <a:ln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6765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Background pattern&#10;&#10;Description automatically generated with low confidence">
            <a:extLst>
              <a:ext uri="{FF2B5EF4-FFF2-40B4-BE49-F238E27FC236}">
                <a16:creationId xmlns:a16="http://schemas.microsoft.com/office/drawing/2014/main" id="{EF45D5CE-C2F7-004F-81CC-F421B4078D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15253" y="-80683"/>
            <a:ext cx="12407253" cy="6975849"/>
          </a:xfrm>
          <a:prstGeom prst="rect">
            <a:avLst/>
          </a:prstGeom>
        </p:spPr>
      </p:pic>
      <p:sp>
        <p:nvSpPr>
          <p:cNvPr id="144" name="Google Shape;144;p5"/>
          <p:cNvSpPr txBox="1">
            <a:spLocks noGrp="1"/>
          </p:cNvSpPr>
          <p:nvPr>
            <p:ph type="body" idx="1"/>
          </p:nvPr>
        </p:nvSpPr>
        <p:spPr>
          <a:xfrm>
            <a:off x="646763" y="1902868"/>
            <a:ext cx="2520000" cy="433656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8386" sx="102000" sy="102000" algn="ctr" rotWithShape="0">
              <a:prstClr val="black">
                <a:alpha val="12000"/>
              </a:prstClr>
            </a:outerShdw>
          </a:effectLst>
        </p:spPr>
        <p:txBody>
          <a:bodyPr spcFirstLastPara="1" wrap="square" lIns="144000" tIns="144000" rIns="144000" bIns="1440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dirty="0"/>
          </a:p>
        </p:txBody>
      </p:sp>
      <p:sp>
        <p:nvSpPr>
          <p:cNvPr id="25" name="Google Shape;144;p5">
            <a:extLst>
              <a:ext uri="{FF2B5EF4-FFF2-40B4-BE49-F238E27FC236}">
                <a16:creationId xmlns:a16="http://schemas.microsoft.com/office/drawing/2014/main" id="{F9C45F7F-FB19-0541-9CDC-0FD62575FDE7}"/>
              </a:ext>
            </a:extLst>
          </p:cNvPr>
          <p:cNvSpPr txBox="1">
            <a:spLocks/>
          </p:cNvSpPr>
          <p:nvPr/>
        </p:nvSpPr>
        <p:spPr>
          <a:xfrm>
            <a:off x="3439658" y="1902869"/>
            <a:ext cx="2520000" cy="433656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8386" sx="102000" sy="102000" algn="ctr" rotWithShape="0">
              <a:prstClr val="black">
                <a:alpha val="12000"/>
              </a:prstClr>
            </a:outerShdw>
          </a:effectLst>
        </p:spPr>
        <p:txBody>
          <a:bodyPr spcFirstLastPara="1" wrap="square" lIns="144000" tIns="144000" rIns="144000" bIns="1440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>
              <a:spcBef>
                <a:spcPts val="0"/>
              </a:spcBef>
            </a:pPr>
            <a:endParaRPr lang="en-US"/>
          </a:p>
          <a:p>
            <a:pPr marL="0" indent="0">
              <a:spcBef>
                <a:spcPts val="0"/>
              </a:spcBef>
            </a:pPr>
            <a:endParaRPr lang="en-US" dirty="0"/>
          </a:p>
        </p:txBody>
      </p:sp>
      <p:sp>
        <p:nvSpPr>
          <p:cNvPr id="27" name="Google Shape;144;p5">
            <a:extLst>
              <a:ext uri="{FF2B5EF4-FFF2-40B4-BE49-F238E27FC236}">
                <a16:creationId xmlns:a16="http://schemas.microsoft.com/office/drawing/2014/main" id="{142DB1B5-9C60-1740-9098-F362C045C0CC}"/>
              </a:ext>
            </a:extLst>
          </p:cNvPr>
          <p:cNvSpPr txBox="1">
            <a:spLocks/>
          </p:cNvSpPr>
          <p:nvPr/>
        </p:nvSpPr>
        <p:spPr>
          <a:xfrm>
            <a:off x="6235809" y="1902871"/>
            <a:ext cx="2520000" cy="433656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8386" sx="102000" sy="102000" algn="ctr" rotWithShape="0">
              <a:prstClr val="black">
                <a:alpha val="12000"/>
              </a:prstClr>
            </a:outerShdw>
          </a:effectLst>
        </p:spPr>
        <p:txBody>
          <a:bodyPr spcFirstLastPara="1" wrap="square" lIns="144000" tIns="144000" rIns="144000" bIns="1440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>
              <a:spcBef>
                <a:spcPts val="0"/>
              </a:spcBef>
            </a:pPr>
            <a:endParaRPr lang="en-US"/>
          </a:p>
          <a:p>
            <a:pPr marL="0" indent="0">
              <a:spcBef>
                <a:spcPts val="0"/>
              </a:spcBef>
            </a:pPr>
            <a:endParaRPr lang="en-US" dirty="0"/>
          </a:p>
        </p:txBody>
      </p:sp>
      <p:sp>
        <p:nvSpPr>
          <p:cNvPr id="29" name="Google Shape;144;p5">
            <a:extLst>
              <a:ext uri="{FF2B5EF4-FFF2-40B4-BE49-F238E27FC236}">
                <a16:creationId xmlns:a16="http://schemas.microsoft.com/office/drawing/2014/main" id="{270C22D9-7A00-424A-99C5-28A199E12C01}"/>
              </a:ext>
            </a:extLst>
          </p:cNvPr>
          <p:cNvSpPr txBox="1">
            <a:spLocks/>
          </p:cNvSpPr>
          <p:nvPr/>
        </p:nvSpPr>
        <p:spPr>
          <a:xfrm>
            <a:off x="9025241" y="1902873"/>
            <a:ext cx="2520000" cy="433656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8386" sx="102000" sy="102000" algn="ctr" rotWithShape="0">
              <a:prstClr val="black">
                <a:alpha val="12000"/>
              </a:prstClr>
            </a:outerShdw>
          </a:effectLst>
        </p:spPr>
        <p:txBody>
          <a:bodyPr spcFirstLastPara="1" wrap="square" lIns="144000" tIns="144000" rIns="144000" bIns="1440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>
              <a:spcBef>
                <a:spcPts val="0"/>
              </a:spcBef>
            </a:pPr>
            <a:endParaRPr lang="en-US"/>
          </a:p>
          <a:p>
            <a:pPr marL="0" indent="0">
              <a:spcBef>
                <a:spcPts val="0"/>
              </a:spcBef>
            </a:pPr>
            <a:endParaRPr lang="en-US" dirty="0"/>
          </a:p>
        </p:txBody>
      </p:sp>
      <p:sp>
        <p:nvSpPr>
          <p:cNvPr id="2" name="Pentagon 1">
            <a:extLst>
              <a:ext uri="{FF2B5EF4-FFF2-40B4-BE49-F238E27FC236}">
                <a16:creationId xmlns:a16="http://schemas.microsoft.com/office/drawing/2014/main" id="{CBF65A90-3D29-014E-9874-270DC14EEE96}"/>
              </a:ext>
            </a:extLst>
          </p:cNvPr>
          <p:cNvSpPr/>
          <p:nvPr/>
        </p:nvSpPr>
        <p:spPr>
          <a:xfrm rot="5400000">
            <a:off x="911825" y="1637804"/>
            <a:ext cx="1989861" cy="2519991"/>
          </a:xfrm>
          <a:prstGeom prst="homePlate">
            <a:avLst>
              <a:gd name="adj" fmla="val 2628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0" name="Google Shape;150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34152" y="2159274"/>
            <a:ext cx="1323975" cy="88582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C361E82-0367-FD4C-9D7C-342133390B97}"/>
              </a:ext>
            </a:extLst>
          </p:cNvPr>
          <p:cNvSpPr txBox="1"/>
          <p:nvPr/>
        </p:nvSpPr>
        <p:spPr>
          <a:xfrm>
            <a:off x="906595" y="4150412"/>
            <a:ext cx="197908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Faces can be verified against</a:t>
            </a:r>
            <a:br>
              <a:rPr lang="en-US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 Government issued photo ID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E8D181A-91BC-EB48-88E2-A198364527F9}"/>
              </a:ext>
            </a:extLst>
          </p:cNvPr>
          <p:cNvSpPr txBox="1"/>
          <p:nvPr/>
        </p:nvSpPr>
        <p:spPr>
          <a:xfrm>
            <a:off x="3620675" y="4150412"/>
            <a:ext cx="215796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buClr>
                <a:schemeClr val="dk1"/>
              </a:buClr>
              <a:buSzPts val="2000"/>
            </a:pP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</a:rPr>
              <a:t>No specific hardware or sensors needed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F4CA98A-5B42-C740-9A91-205F8A5CF09B}"/>
              </a:ext>
            </a:extLst>
          </p:cNvPr>
          <p:cNvSpPr txBox="1"/>
          <p:nvPr/>
        </p:nvSpPr>
        <p:spPr>
          <a:xfrm>
            <a:off x="6506266" y="4150412"/>
            <a:ext cx="1979087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buClr>
                <a:schemeClr val="dk1"/>
              </a:buClr>
              <a:buSzPts val="2000"/>
            </a:pP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</a:rPr>
              <a:t>Contactless by default - can be used with any device with a camera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4F3F9DD-88CC-B143-B776-76EFC7A1485E}"/>
              </a:ext>
            </a:extLst>
          </p:cNvPr>
          <p:cNvSpPr txBox="1"/>
          <p:nvPr/>
        </p:nvSpPr>
        <p:spPr>
          <a:xfrm>
            <a:off x="9166404" y="4150412"/>
            <a:ext cx="2204825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buClr>
                <a:schemeClr val="dk1"/>
              </a:buClr>
              <a:buSzPts val="2000"/>
            </a:pP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</a:rPr>
              <a:t>Biometric richness supports high performance and security </a:t>
            </a:r>
          </a:p>
        </p:txBody>
      </p:sp>
      <p:sp>
        <p:nvSpPr>
          <p:cNvPr id="26" name="Pentagon 25">
            <a:extLst>
              <a:ext uri="{FF2B5EF4-FFF2-40B4-BE49-F238E27FC236}">
                <a16:creationId xmlns:a16="http://schemas.microsoft.com/office/drawing/2014/main" id="{08560D77-3D1C-8445-AFF7-0D59204C11A2}"/>
              </a:ext>
            </a:extLst>
          </p:cNvPr>
          <p:cNvSpPr/>
          <p:nvPr/>
        </p:nvSpPr>
        <p:spPr>
          <a:xfrm rot="5400000">
            <a:off x="3704727" y="1637806"/>
            <a:ext cx="1989861" cy="2519991"/>
          </a:xfrm>
          <a:prstGeom prst="homePlate">
            <a:avLst>
              <a:gd name="adj" fmla="val 2628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Pentagon 27">
            <a:extLst>
              <a:ext uri="{FF2B5EF4-FFF2-40B4-BE49-F238E27FC236}">
                <a16:creationId xmlns:a16="http://schemas.microsoft.com/office/drawing/2014/main" id="{13CF2EF9-4965-274D-9427-C2DFDAF4DC83}"/>
              </a:ext>
            </a:extLst>
          </p:cNvPr>
          <p:cNvSpPr/>
          <p:nvPr/>
        </p:nvSpPr>
        <p:spPr>
          <a:xfrm rot="5400000">
            <a:off x="6500879" y="1637808"/>
            <a:ext cx="1989860" cy="2519991"/>
          </a:xfrm>
          <a:prstGeom prst="homePlate">
            <a:avLst>
              <a:gd name="adj" fmla="val 2628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Pentagon 29">
            <a:extLst>
              <a:ext uri="{FF2B5EF4-FFF2-40B4-BE49-F238E27FC236}">
                <a16:creationId xmlns:a16="http://schemas.microsoft.com/office/drawing/2014/main" id="{06633AEE-AA21-1442-8A6B-649487019B39}"/>
              </a:ext>
            </a:extLst>
          </p:cNvPr>
          <p:cNvSpPr/>
          <p:nvPr/>
        </p:nvSpPr>
        <p:spPr>
          <a:xfrm rot="5400000">
            <a:off x="9290303" y="1637809"/>
            <a:ext cx="1989861" cy="2519991"/>
          </a:xfrm>
          <a:prstGeom prst="homePlate">
            <a:avLst>
              <a:gd name="adj" fmla="val 2628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8" name="Google Shape;148;p5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526630" y="2235689"/>
            <a:ext cx="1249499" cy="7957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006638" y="2088425"/>
            <a:ext cx="971550" cy="94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5" descr="Icon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879763" y="2238256"/>
            <a:ext cx="1639557" cy="790575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Title 10">
            <a:extLst>
              <a:ext uri="{FF2B5EF4-FFF2-40B4-BE49-F238E27FC236}">
                <a16:creationId xmlns:a16="http://schemas.microsoft.com/office/drawing/2014/main" id="{0437949B-21BB-8E44-BA84-FCF47D18FF3F}"/>
              </a:ext>
            </a:extLst>
          </p:cNvPr>
          <p:cNvSpPr txBox="1">
            <a:spLocks/>
          </p:cNvSpPr>
          <p:nvPr/>
        </p:nvSpPr>
        <p:spPr>
          <a:xfrm>
            <a:off x="747806" y="371464"/>
            <a:ext cx="6890124" cy="1002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Roboto"/>
              <a:buNone/>
              <a:defRPr sz="3600" b="1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Cloud-based Face Biometrics for Strong Authentication</a:t>
            </a:r>
            <a:endParaRPr lang="en-GB" dirty="0">
              <a:solidFill>
                <a:schemeClr val="bg1"/>
              </a:solidFill>
            </a:endParaRPr>
          </a:p>
        </p:txBody>
      </p:sp>
      <p:cxnSp>
        <p:nvCxnSpPr>
          <p:cNvPr id="32" name="Google Shape;202;ge79df89112_0_0">
            <a:extLst>
              <a:ext uri="{FF2B5EF4-FFF2-40B4-BE49-F238E27FC236}">
                <a16:creationId xmlns:a16="http://schemas.microsoft.com/office/drawing/2014/main" id="{175E5901-CF36-284F-AA2D-4A45D8938EF5}"/>
              </a:ext>
            </a:extLst>
          </p:cNvPr>
          <p:cNvCxnSpPr>
            <a:cxnSpLocks/>
          </p:cNvCxnSpPr>
          <p:nvPr/>
        </p:nvCxnSpPr>
        <p:spPr>
          <a:xfrm>
            <a:off x="650172" y="397164"/>
            <a:ext cx="0" cy="905163"/>
          </a:xfrm>
          <a:prstGeom prst="straightConnector1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3" name="Google Shape;51;p51">
            <a:extLst>
              <a:ext uri="{FF2B5EF4-FFF2-40B4-BE49-F238E27FC236}">
                <a16:creationId xmlns:a16="http://schemas.microsoft.com/office/drawing/2014/main" id="{B278E56D-78BA-D54A-9C9B-47885FBC8A7D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415298" y="371464"/>
            <a:ext cx="1126530" cy="727783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10;p34">
            <a:extLst>
              <a:ext uri="{FF2B5EF4-FFF2-40B4-BE49-F238E27FC236}">
                <a16:creationId xmlns:a16="http://schemas.microsoft.com/office/drawing/2014/main" id="{AD39118D-1DC9-4B1A-B131-0F80CCA96D60}"/>
              </a:ext>
            </a:extLst>
          </p:cNvPr>
          <p:cNvSpPr txBox="1"/>
          <p:nvPr/>
        </p:nvSpPr>
        <p:spPr>
          <a:xfrm>
            <a:off x="11560195" y="6498839"/>
            <a:ext cx="4233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0" i="0" u="none" strike="noStrike" cap="none">
                <a:solidFill>
                  <a:schemeClr val="accent6"/>
                </a:solidFill>
                <a:latin typeface="Roboto Light"/>
                <a:ea typeface="Roboto Light"/>
                <a:cs typeface="Roboto Light"/>
                <a:sym typeface="Roboto Light"/>
              </a:rPr>
              <a:t>7</a:t>
            </a:fld>
            <a:endParaRPr sz="1000" b="0" i="0" u="none" strike="noStrike" cap="none" dirty="0">
              <a:solidFill>
                <a:schemeClr val="accent6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34" name="Google Shape;94;p1">
            <a:extLst>
              <a:ext uri="{FF2B5EF4-FFF2-40B4-BE49-F238E27FC236}">
                <a16:creationId xmlns:a16="http://schemas.microsoft.com/office/drawing/2014/main" id="{4AC42F49-F982-42CB-8417-64B04F359A2F}"/>
              </a:ext>
            </a:extLst>
          </p:cNvPr>
          <p:cNvSpPr txBox="1"/>
          <p:nvPr/>
        </p:nvSpPr>
        <p:spPr>
          <a:xfrm>
            <a:off x="5581305" y="6491054"/>
            <a:ext cx="1542703" cy="191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 dirty="0">
                <a:solidFill>
                  <a:srgbClr val="B9CBDF"/>
                </a:solidFill>
                <a:latin typeface="Roboto Light"/>
                <a:ea typeface="Roboto Light"/>
                <a:cs typeface="Roboto Light"/>
                <a:sym typeface="Roboto Light"/>
              </a:rPr>
              <a:t>© iProov 2022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8C08AD5-DCC0-2A49-BEFA-FE679B663CF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182419" y="-94129"/>
            <a:ext cx="12395674" cy="6979023"/>
          </a:xfrm>
          <a:prstGeom prst="rect">
            <a:avLst/>
          </a:prstGeom>
        </p:spPr>
      </p:pic>
      <p:cxnSp>
        <p:nvCxnSpPr>
          <p:cNvPr id="4" name="Google Shape;202;ge79df89112_0_0">
            <a:extLst>
              <a:ext uri="{FF2B5EF4-FFF2-40B4-BE49-F238E27FC236}">
                <a16:creationId xmlns:a16="http://schemas.microsoft.com/office/drawing/2014/main" id="{E32580DB-C38F-48D6-AA65-D3FF8640DE0B}"/>
              </a:ext>
            </a:extLst>
          </p:cNvPr>
          <p:cNvCxnSpPr>
            <a:cxnSpLocks/>
          </p:cNvCxnSpPr>
          <p:nvPr/>
        </p:nvCxnSpPr>
        <p:spPr>
          <a:xfrm>
            <a:off x="650172" y="397164"/>
            <a:ext cx="0" cy="905163"/>
          </a:xfrm>
          <a:prstGeom prst="straightConnector1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" name="Google Shape;203;ge79df89112_0_0">
            <a:extLst>
              <a:ext uri="{FF2B5EF4-FFF2-40B4-BE49-F238E27FC236}">
                <a16:creationId xmlns:a16="http://schemas.microsoft.com/office/drawing/2014/main" id="{A68A19DB-AF09-481B-8F84-F95C76B4142A}"/>
              </a:ext>
            </a:extLst>
          </p:cNvPr>
          <p:cNvSpPr txBox="1"/>
          <p:nvPr/>
        </p:nvSpPr>
        <p:spPr>
          <a:xfrm>
            <a:off x="753339" y="530954"/>
            <a:ext cx="8306684" cy="67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lang="en-US" sz="3600" b="1" dirty="0">
                <a:solidFill>
                  <a:schemeClr val="bg1"/>
                </a:solidFill>
              </a:rPr>
              <a:t>With a User-centric Approach it is Possible to Achieve the Balance</a:t>
            </a:r>
          </a:p>
        </p:txBody>
      </p:sp>
      <p:pic>
        <p:nvPicPr>
          <p:cNvPr id="9" name="Google Shape;51;p51">
            <a:extLst>
              <a:ext uri="{FF2B5EF4-FFF2-40B4-BE49-F238E27FC236}">
                <a16:creationId xmlns:a16="http://schemas.microsoft.com/office/drawing/2014/main" id="{6EFA6A89-6D45-174C-9DDE-8DAFD6D29C0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1414" y="5724000"/>
            <a:ext cx="1126530" cy="72778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10;p34">
            <a:extLst>
              <a:ext uri="{FF2B5EF4-FFF2-40B4-BE49-F238E27FC236}">
                <a16:creationId xmlns:a16="http://schemas.microsoft.com/office/drawing/2014/main" id="{006CF282-D1BC-4DC2-8F88-68A4878C8D90}"/>
              </a:ext>
            </a:extLst>
          </p:cNvPr>
          <p:cNvSpPr txBox="1"/>
          <p:nvPr/>
        </p:nvSpPr>
        <p:spPr>
          <a:xfrm>
            <a:off x="11560195" y="6498839"/>
            <a:ext cx="4233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0" i="0" u="none" strike="noStrike" cap="none">
                <a:solidFill>
                  <a:schemeClr val="accent6"/>
                </a:solidFill>
                <a:latin typeface="Roboto Light"/>
                <a:ea typeface="Roboto Light"/>
                <a:cs typeface="Roboto Light"/>
                <a:sym typeface="Roboto Light"/>
              </a:rPr>
              <a:t>8</a:t>
            </a:fld>
            <a:endParaRPr sz="1000" b="0" i="0" u="none" strike="noStrike" cap="none" dirty="0">
              <a:solidFill>
                <a:schemeClr val="accent6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0" name="Google Shape;94;p1">
            <a:extLst>
              <a:ext uri="{FF2B5EF4-FFF2-40B4-BE49-F238E27FC236}">
                <a16:creationId xmlns:a16="http://schemas.microsoft.com/office/drawing/2014/main" id="{1B78987F-A62F-449B-997B-4CAABF9B5DD7}"/>
              </a:ext>
            </a:extLst>
          </p:cNvPr>
          <p:cNvSpPr txBox="1"/>
          <p:nvPr/>
        </p:nvSpPr>
        <p:spPr>
          <a:xfrm>
            <a:off x="5581305" y="6491054"/>
            <a:ext cx="1542703" cy="191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 dirty="0">
                <a:solidFill>
                  <a:srgbClr val="B9CBDF"/>
                </a:solidFill>
                <a:latin typeface="Roboto Light"/>
                <a:ea typeface="Roboto Light"/>
                <a:cs typeface="Roboto Light"/>
                <a:sym typeface="Roboto Light"/>
              </a:rPr>
              <a:t>© iProov 2022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06640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2"/>
          <p:cNvSpPr txBox="1">
            <a:spLocks noGrp="1"/>
          </p:cNvSpPr>
          <p:nvPr>
            <p:ph type="body" idx="3"/>
          </p:nvPr>
        </p:nvSpPr>
        <p:spPr>
          <a:xfrm>
            <a:off x="583334" y="3924809"/>
            <a:ext cx="6532500" cy="4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en-US"/>
              <a:t>Aarti Samani, SVP Product &amp; Marketing</a:t>
            </a:r>
            <a:endParaRPr/>
          </a:p>
        </p:txBody>
      </p:sp>
      <p:sp>
        <p:nvSpPr>
          <p:cNvPr id="224" name="Google Shape;224;p12"/>
          <p:cNvSpPr txBox="1">
            <a:spLocks noGrp="1"/>
          </p:cNvSpPr>
          <p:nvPr>
            <p:ph type="body" idx="4"/>
          </p:nvPr>
        </p:nvSpPr>
        <p:spPr>
          <a:xfrm>
            <a:off x="582217" y="4389856"/>
            <a:ext cx="6533700" cy="5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72000" rIns="72000" bIns="720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/>
              <a:t>aarti.samani@iproov.com</a:t>
            </a:r>
            <a:endParaRPr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C0BF17-8EF6-4CDE-B09C-43B6827D1650}"/>
              </a:ext>
            </a:extLst>
          </p:cNvPr>
          <p:cNvSpPr txBox="1"/>
          <p:nvPr/>
        </p:nvSpPr>
        <p:spPr>
          <a:xfrm>
            <a:off x="582217" y="5129111"/>
            <a:ext cx="670404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1600" b="1" dirty="0">
                <a:solidFill>
                  <a:schemeClr val="lt1"/>
                </a:solidFill>
                <a:latin typeface="Roboto Black"/>
                <a:ea typeface="Roboto Black"/>
                <a:sym typeface="Roboto Black"/>
              </a:rPr>
              <a:t>Come and talk to us at booth 21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iProov-colours-2">
      <a:dk1>
        <a:srgbClr val="051A3F"/>
      </a:dk1>
      <a:lt1>
        <a:srgbClr val="F9F9FA"/>
      </a:lt1>
      <a:dk2>
        <a:srgbClr val="1B5297"/>
      </a:dk2>
      <a:lt2>
        <a:srgbClr val="FCBC50"/>
      </a:lt2>
      <a:accent1>
        <a:srgbClr val="419DDE"/>
      </a:accent1>
      <a:accent2>
        <a:srgbClr val="45BC85"/>
      </a:accent2>
      <a:accent3>
        <a:srgbClr val="D15259"/>
      </a:accent3>
      <a:accent4>
        <a:srgbClr val="A97DCD"/>
      </a:accent4>
      <a:accent5>
        <a:srgbClr val="8F9BA0"/>
      </a:accent5>
      <a:accent6>
        <a:srgbClr val="B9CBDF"/>
      </a:accent6>
      <a:hlink>
        <a:srgbClr val="419DDE"/>
      </a:hlink>
      <a:folHlink>
        <a:srgbClr val="1B529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iProov-colours-2">
      <a:dk1>
        <a:srgbClr val="051A3F"/>
      </a:dk1>
      <a:lt1>
        <a:srgbClr val="F9F9FA"/>
      </a:lt1>
      <a:dk2>
        <a:srgbClr val="1B5297"/>
      </a:dk2>
      <a:lt2>
        <a:srgbClr val="FCBC50"/>
      </a:lt2>
      <a:accent1>
        <a:srgbClr val="419DDE"/>
      </a:accent1>
      <a:accent2>
        <a:srgbClr val="45BC85"/>
      </a:accent2>
      <a:accent3>
        <a:srgbClr val="D15259"/>
      </a:accent3>
      <a:accent4>
        <a:srgbClr val="A97DCD"/>
      </a:accent4>
      <a:accent5>
        <a:srgbClr val="8F9BA0"/>
      </a:accent5>
      <a:accent6>
        <a:srgbClr val="B9CBDF"/>
      </a:accent6>
      <a:hlink>
        <a:srgbClr val="419DDE"/>
      </a:hlink>
      <a:folHlink>
        <a:srgbClr val="1B529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70FF1FA1C17654098F072744CFDE649" ma:contentTypeVersion="13" ma:contentTypeDescription="Create a new document." ma:contentTypeScope="" ma:versionID="467be4866498df98936e07af4900e87b">
  <xsd:schema xmlns:xsd="http://www.w3.org/2001/XMLSchema" xmlns:xs="http://www.w3.org/2001/XMLSchema" xmlns:p="http://schemas.microsoft.com/office/2006/metadata/properties" xmlns:ns2="ba1262db-8b39-4165-ac07-d497c9458a1b" xmlns:ns3="addcedbe-ab38-4c97-8e46-a9e827a4a246" targetNamespace="http://schemas.microsoft.com/office/2006/metadata/properties" ma:root="true" ma:fieldsID="5e84619190d11b20aa5b3b92793ff055" ns2:_="" ns3:_="">
    <xsd:import namespace="ba1262db-8b39-4165-ac07-d497c9458a1b"/>
    <xsd:import namespace="addcedbe-ab38-4c97-8e46-a9e827a4a24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1262db-8b39-4165-ac07-d497c9458a1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dcedbe-ab38-4c97-8e46-a9e827a4a246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EBA52A9-1093-40D2-9DED-3811920D149F}"/>
</file>

<file path=customXml/itemProps2.xml><?xml version="1.0" encoding="utf-8"?>
<ds:datastoreItem xmlns:ds="http://schemas.openxmlformats.org/officeDocument/2006/customXml" ds:itemID="{1EE5478E-3C64-4893-836C-078CAA04C46E}"/>
</file>

<file path=customXml/itemProps3.xml><?xml version="1.0" encoding="utf-8"?>
<ds:datastoreItem xmlns:ds="http://schemas.openxmlformats.org/officeDocument/2006/customXml" ds:itemID="{CD9A3D28-9DC2-437C-B738-1C6DEFA26569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357</Words>
  <Application>Microsoft Macintosh PowerPoint</Application>
  <PresentationFormat>Widescreen</PresentationFormat>
  <Paragraphs>104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Calibri</vt:lpstr>
      <vt:lpstr>Arial</vt:lpstr>
      <vt:lpstr>Roboto Light</vt:lpstr>
      <vt:lpstr>Roboto Black</vt:lpstr>
      <vt:lpstr>Roboto</vt:lpstr>
      <vt:lpstr>1_Office Theme</vt:lpstr>
      <vt:lpstr>Office Theme</vt:lpstr>
      <vt:lpstr>PowerPoint Presentation</vt:lpstr>
      <vt:lpstr>PowerPoint Presentation</vt:lpstr>
      <vt:lpstr>Proliferation of Payment Methods</vt:lpstr>
      <vt:lpstr>Lost Revenue Due to Abandonment</vt:lpstr>
      <vt:lpstr>Strike the Balance</vt:lpstr>
      <vt:lpstr>The Evolution: Stronger Security While Removing Unwanted Friction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Striking the Right Balance Between Security and Usability with Face Biometrics</dc:title>
  <dc:creator>Jasmijn De Baan</dc:creator>
  <cp:lastModifiedBy>Kendel Ruppert</cp:lastModifiedBy>
  <cp:revision>54</cp:revision>
  <dcterms:created xsi:type="dcterms:W3CDTF">2022-02-07T16:27:19Z</dcterms:created>
  <dcterms:modified xsi:type="dcterms:W3CDTF">2022-03-23T09:45:17Z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0x010100470FF1FA1C17654098F072744CFDE649</vt:lpwstr>
  </property>
</Properties>
</file>